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83" r:id="rId8"/>
    <p:sldId id="266" r:id="rId9"/>
    <p:sldId id="275" r:id="rId10"/>
    <p:sldId id="274" r:id="rId11"/>
    <p:sldId id="276" r:id="rId12"/>
    <p:sldId id="280" r:id="rId13"/>
    <p:sldId id="281" r:id="rId14"/>
    <p:sldId id="277" r:id="rId15"/>
    <p:sldId id="278" r:id="rId16"/>
    <p:sldId id="282" r:id="rId17"/>
    <p:sldId id="270" r:id="rId18"/>
  </p:sldIdLst>
  <p:sldSz cx="18288000" cy="10287000"/>
  <p:notesSz cx="6858000" cy="9144000"/>
  <p:embeddedFontLst>
    <p:embeddedFont>
      <p:font typeface="Gothic A1 Bold Bold" pitchFamily="2" charset="-127"/>
      <p:regular r:id="rId19"/>
      <p:bold r:id="rId20"/>
    </p:embeddedFont>
    <p:embeddedFont>
      <p:font typeface="Gothic A1 Light Bold" pitchFamily="2" charset="-127"/>
      <p:regular r:id="rId21"/>
    </p:embeddedFont>
    <p:embeddedFont>
      <p:font typeface="맑은 고딕" panose="020B0503020000020004" pitchFamily="34" charset="-127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Now Bold Bold" pitchFamily="2" charset="0"/>
      <p:regular r:id="rId28"/>
      <p:bold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78B6"/>
    <a:srgbClr val="558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 autoAdjust="0"/>
    <p:restoredTop sz="94580" autoAdjust="0"/>
  </p:normalViewPr>
  <p:slideViewPr>
    <p:cSldViewPr>
      <p:cViewPr varScale="1">
        <p:scale>
          <a:sx n="60" d="100"/>
          <a:sy n="60" d="100"/>
        </p:scale>
        <p:origin x="200" y="5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2.jpeg>
</file>

<file path=ppt/media/image3.jp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milegate-ai/korean_unsmile_dataset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711838" y="723457"/>
            <a:ext cx="16864324" cy="8840087"/>
            <a:chOff x="0" y="0"/>
            <a:chExt cx="4441633" cy="232825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41632" cy="2328253"/>
            </a:xfrm>
            <a:custGeom>
              <a:avLst/>
              <a:gdLst/>
              <a:ahLst/>
              <a:cxnLst/>
              <a:rect l="l" t="t" r="r" b="b"/>
              <a:pathLst>
                <a:path w="4441632" h="2328253">
                  <a:moveTo>
                    <a:pt x="0" y="0"/>
                  </a:moveTo>
                  <a:lnTo>
                    <a:pt x="4441632" y="0"/>
                  </a:lnTo>
                  <a:lnTo>
                    <a:pt x="4441632" y="2328253"/>
                  </a:lnTo>
                  <a:lnTo>
                    <a:pt x="0" y="2328253"/>
                  </a:lnTo>
                  <a:close/>
                </a:path>
              </a:pathLst>
            </a:custGeom>
            <a:solidFill>
              <a:srgbClr val="004CC7">
                <a:alpha val="9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317853" y="3514040"/>
            <a:ext cx="15652294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ko-KR" altLang="en-US" sz="6000" spc="-150" dirty="0">
                <a:solidFill>
                  <a:srgbClr val="6CE5E8"/>
                </a:solidFill>
                <a:latin typeface="Gothic A1 Light Bold"/>
              </a:rPr>
              <a:t> 구글 </a:t>
            </a:r>
            <a:r>
              <a:rPr lang="ko-KR" altLang="en-US" sz="6000" spc="-150" dirty="0" err="1">
                <a:solidFill>
                  <a:srgbClr val="6CE5E8"/>
                </a:solidFill>
                <a:latin typeface="Gothic A1 Light Bold"/>
              </a:rPr>
              <a:t>해적단</a:t>
            </a:r>
            <a:endParaRPr lang="en-US" sz="6000" spc="-150" dirty="0">
              <a:solidFill>
                <a:srgbClr val="6CE5E8"/>
              </a:solidFill>
              <a:latin typeface="Gothic A1 Light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17853" y="4537979"/>
            <a:ext cx="15652294" cy="1035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1"/>
              </a:lnSpc>
            </a:pPr>
            <a:r>
              <a:rPr lang="ko-KR" altLang="en-US" sz="8001" spc="-320" dirty="0">
                <a:solidFill>
                  <a:srgbClr val="FFFFFF"/>
                </a:solidFill>
                <a:ea typeface="Gothic A1 Black Bold"/>
              </a:rPr>
              <a:t>  </a:t>
            </a:r>
            <a:r>
              <a:rPr lang="ko-KR" altLang="en-US" sz="8001" spc="-320" dirty="0" err="1">
                <a:solidFill>
                  <a:srgbClr val="FFFFFF"/>
                </a:solidFill>
                <a:ea typeface="Gothic A1 Black Bold"/>
              </a:rPr>
              <a:t>캡스톤</a:t>
            </a:r>
            <a:r>
              <a:rPr lang="ko-KR" altLang="en-US" sz="8001" spc="-320" dirty="0">
                <a:solidFill>
                  <a:srgbClr val="FFFFFF"/>
                </a:solidFill>
                <a:ea typeface="Gothic A1 Black Bold"/>
              </a:rPr>
              <a:t> 디자인 발표</a:t>
            </a:r>
            <a:endParaRPr lang="en-US" sz="8001" spc="-320" dirty="0">
              <a:solidFill>
                <a:srgbClr val="FFFFFF"/>
              </a:solidFill>
              <a:ea typeface="Gothic A1 Black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17853" y="8767609"/>
            <a:ext cx="15652294" cy="281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0"/>
              </a:lnSpc>
            </a:pPr>
            <a:r>
              <a:rPr lang="en-US" altLang="ko-KR" dirty="0">
                <a:solidFill>
                  <a:srgbClr val="FFFFFF"/>
                </a:solidFill>
                <a:ea typeface="Gothic A1 Medium"/>
              </a:rPr>
              <a:t>2022.10.06</a:t>
            </a:r>
            <a:endParaRPr lang="en-US" sz="1800" dirty="0">
              <a:solidFill>
                <a:srgbClr val="FFFFFF"/>
              </a:solidFill>
              <a:ea typeface="Gothic A1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프로젝트 개발 기능</a:t>
            </a:r>
            <a:endParaRPr lang="en-US" altLang="ko-KR" sz="65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7772400" y="1144276"/>
            <a:ext cx="9703131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F55363-103B-376C-D54F-11364BC0E1FA}"/>
              </a:ext>
            </a:extLst>
          </p:cNvPr>
          <p:cNvSpPr txBox="1"/>
          <p:nvPr/>
        </p:nvSpPr>
        <p:spPr>
          <a:xfrm>
            <a:off x="2971800" y="3510413"/>
            <a:ext cx="123444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4800" b="1" dirty="0">
                <a:solidFill>
                  <a:srgbClr val="4678B6"/>
                </a:solidFill>
              </a:rPr>
              <a:t>1.</a:t>
            </a:r>
            <a:r>
              <a:rPr lang="ko-KR" altLang="en-US" sz="4800" b="1" dirty="0">
                <a:solidFill>
                  <a:srgbClr val="4678B6"/>
                </a:solidFill>
              </a:rPr>
              <a:t> 부적절 내용 필터링</a:t>
            </a:r>
            <a:endParaRPr lang="en-US" altLang="ko-KR" sz="4800" b="1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	-</a:t>
            </a:r>
            <a:r>
              <a:rPr lang="ko-KR" altLang="en-US" sz="4400" dirty="0">
                <a:solidFill>
                  <a:srgbClr val="4678B6"/>
                </a:solidFill>
              </a:rPr>
              <a:t> 데이터 셋에 기반하여 필터링 자동화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800" b="1" dirty="0">
                <a:solidFill>
                  <a:srgbClr val="4678B6"/>
                </a:solidFill>
              </a:rPr>
              <a:t>2.</a:t>
            </a:r>
            <a:r>
              <a:rPr lang="ko-KR" altLang="en-US" sz="4800" b="1" dirty="0">
                <a:solidFill>
                  <a:srgbClr val="4678B6"/>
                </a:solidFill>
              </a:rPr>
              <a:t> 대체하고 싶은 단어를 대체할 소리로 변경</a:t>
            </a:r>
            <a:endParaRPr lang="en-US" altLang="ko-KR" sz="4800" b="1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	-</a:t>
            </a:r>
            <a:r>
              <a:rPr lang="ko-KR" altLang="en-US" sz="4400" dirty="0">
                <a:solidFill>
                  <a:srgbClr val="4678B6"/>
                </a:solidFill>
              </a:rPr>
              <a:t> 사용자 입력에 따라 요구에 맞게 출력 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endParaRPr lang="en-US" altLang="ko-KR" sz="4400" dirty="0">
              <a:solidFill>
                <a:srgbClr val="4678B6"/>
              </a:solidFill>
            </a:endParaRPr>
          </a:p>
          <a:p>
            <a:endParaRPr kumimoji="1" lang="ko-Kore-KR" altLang="en-US" sz="4400" dirty="0">
              <a:solidFill>
                <a:srgbClr val="4678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610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1859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개발 범위</a:t>
            </a:r>
            <a:endParaRPr lang="en-US" altLang="ko-KR" sz="6500" spc="-260" dirty="0">
              <a:solidFill>
                <a:srgbClr val="004CC7"/>
              </a:solidFill>
              <a:ea typeface="Gothic A1 Black Bold"/>
            </a:endParaRPr>
          </a:p>
          <a:p>
            <a:pPr>
              <a:lnSpc>
                <a:spcPts val="7475"/>
              </a:lnSpc>
            </a:pPr>
            <a:r>
              <a:rPr lang="en-US" altLang="ko-KR" sz="5400" spc="-260" dirty="0">
                <a:solidFill>
                  <a:srgbClr val="004CC7"/>
                </a:solidFill>
                <a:ea typeface="Gothic A1 Black Bold"/>
              </a:rPr>
              <a:t>-</a:t>
            </a:r>
            <a:r>
              <a:rPr lang="ko-KR" altLang="en-US" sz="5400" spc="-260" dirty="0">
                <a:solidFill>
                  <a:srgbClr val="004CC7"/>
                </a:solidFill>
                <a:ea typeface="Gothic A1 Black Bold"/>
              </a:rPr>
              <a:t> 음성인식</a:t>
            </a:r>
            <a:endParaRPr lang="en-US" altLang="ko-KR" sz="54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4393869" y="1104900"/>
            <a:ext cx="13589331" cy="36824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91790-5FF8-12F8-1B98-8B9CD0665109}"/>
              </a:ext>
            </a:extLst>
          </p:cNvPr>
          <p:cNvSpPr txBox="1"/>
          <p:nvPr/>
        </p:nvSpPr>
        <p:spPr>
          <a:xfrm>
            <a:off x="1219200" y="2964127"/>
            <a:ext cx="17250620" cy="91717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-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 </a:t>
            </a:r>
            <a:r>
              <a:rPr kumimoji="0" lang="en-US" altLang="ko-KR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Pytube</a:t>
            </a:r>
            <a:r>
              <a:rPr lang="ko-KR" altLang="en-US" sz="4400" dirty="0">
                <a:solidFill>
                  <a:srgbClr val="4678B6"/>
                </a:solidFill>
                <a:latin typeface="Calibri"/>
                <a:ea typeface="맑은 고딕" panose="020B0503020000020004" pitchFamily="34" charset="-127"/>
              </a:rPr>
              <a:t> </a:t>
            </a:r>
            <a:r>
              <a:rPr lang="en-US" altLang="ko-KR" sz="4400" dirty="0">
                <a:solidFill>
                  <a:srgbClr val="4678B6"/>
                </a:solidFill>
                <a:latin typeface="Calibri"/>
                <a:ea typeface="맑은 고딕" panose="020B0503020000020004" pitchFamily="34" charset="-127"/>
              </a:rPr>
              <a:t>-&gt;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 유튜브 영상 추출</a:t>
            </a:r>
            <a:r>
              <a:rPr lang="ko-KR" altLang="en-US" sz="4400" dirty="0">
                <a:solidFill>
                  <a:srgbClr val="4678B6"/>
                </a:solidFill>
                <a:latin typeface="Calibri"/>
                <a:ea typeface="맑은 고딕" panose="020B0503020000020004" pitchFamily="34" charset="-127"/>
              </a:rPr>
              <a:t>하여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스크립트 작성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4678B6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	-&gt;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dataset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생성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4678B6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-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 실제 영상에는 잡음 다수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4678B6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srgbClr val="4678B6"/>
                </a:solidFill>
                <a:latin typeface="Calibri"/>
                <a:ea typeface="맑은 고딕" panose="020B0503020000020004" pitchFamily="34" charset="-127"/>
              </a:rPr>
              <a:t>	-&gt;</a:t>
            </a:r>
            <a:r>
              <a:rPr lang="ko-KR" altLang="en-US" sz="4400" dirty="0">
                <a:solidFill>
                  <a:srgbClr val="4678B6"/>
                </a:solidFill>
                <a:latin typeface="Calibri"/>
                <a:ea typeface="맑은 고딕" panose="020B0503020000020004" pitchFamily="34" charset="-127"/>
              </a:rPr>
              <a:t>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카카오 엔터프라이즈에서 제시한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SE-Conformer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모델로 학습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4678B6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(https://</a:t>
            </a:r>
            <a:r>
              <a:rPr kumimoji="0" lang="en-US" altLang="ko-KR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kakaoenterprise.github.io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/papers/interspeech2021-se-conformer)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4678B6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-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 </a:t>
            </a:r>
            <a:r>
              <a:rPr kumimoji="0" lang="en-US" altLang="ko-KR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Kospeech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 </a:t>
            </a:r>
            <a:r>
              <a:rPr kumimoji="0" lang="en-US" altLang="ko-KR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github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참조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(https://</a:t>
            </a:r>
            <a:r>
              <a:rPr kumimoji="0" lang="en-US" altLang="ko-KR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github.com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/</a:t>
            </a:r>
            <a:r>
              <a:rPr kumimoji="0" lang="en-US" altLang="ko-KR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sooftware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/</a:t>
            </a:r>
            <a:r>
              <a:rPr kumimoji="0" lang="en-US" altLang="ko-KR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kospeech#introduction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4678B6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4678B6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4678B6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4678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959146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1859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개발 범위</a:t>
            </a:r>
            <a:endParaRPr lang="en-US" altLang="ko-KR" sz="6500" spc="-260" dirty="0">
              <a:solidFill>
                <a:srgbClr val="004CC7"/>
              </a:solidFill>
              <a:ea typeface="Gothic A1 Black Bold"/>
            </a:endParaRPr>
          </a:p>
          <a:p>
            <a:pPr>
              <a:lnSpc>
                <a:spcPts val="7475"/>
              </a:lnSpc>
            </a:pPr>
            <a:r>
              <a:rPr lang="en-US" altLang="ko-KR" sz="5400" spc="-260" dirty="0">
                <a:solidFill>
                  <a:srgbClr val="004CC7"/>
                </a:solidFill>
                <a:ea typeface="Gothic A1 Black Bold"/>
              </a:rPr>
              <a:t>-</a:t>
            </a:r>
            <a:r>
              <a:rPr lang="ko-KR" altLang="en-US" sz="5400" spc="-260" dirty="0">
                <a:solidFill>
                  <a:srgbClr val="004CC7"/>
                </a:solidFill>
                <a:ea typeface="Gothic A1 Black Bold"/>
              </a:rPr>
              <a:t> 자연어 처리</a:t>
            </a:r>
            <a:endParaRPr lang="en-US" altLang="ko-KR" sz="54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4393869" y="1104900"/>
            <a:ext cx="13589331" cy="36824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91790-5FF8-12F8-1B98-8B9CD0665109}"/>
              </a:ext>
            </a:extLst>
          </p:cNvPr>
          <p:cNvSpPr txBox="1"/>
          <p:nvPr/>
        </p:nvSpPr>
        <p:spPr>
          <a:xfrm>
            <a:off x="2133600" y="2979815"/>
            <a:ext cx="14428245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400" dirty="0">
                <a:solidFill>
                  <a:srgbClr val="4678B6"/>
                </a:solidFill>
              </a:rPr>
              <a:t>-</a:t>
            </a:r>
            <a:r>
              <a:rPr kumimoji="1" lang="ko-KR" altLang="en-US" sz="4400" dirty="0">
                <a:solidFill>
                  <a:srgbClr val="4678B6"/>
                </a:solidFill>
              </a:rPr>
              <a:t> </a:t>
            </a:r>
            <a:r>
              <a:rPr kumimoji="1" lang="en" altLang="ko-Kore-KR" sz="4400" dirty="0">
                <a:solidFill>
                  <a:srgbClr val="4678B6"/>
                </a:solidFill>
              </a:rPr>
              <a:t>Korean </a:t>
            </a:r>
            <a:r>
              <a:rPr kumimoji="1" lang="en" altLang="ko-Kore-KR" sz="4400" dirty="0" err="1">
                <a:solidFill>
                  <a:srgbClr val="4678B6"/>
                </a:solidFill>
              </a:rPr>
              <a:t>unsmile</a:t>
            </a:r>
            <a:r>
              <a:rPr kumimoji="1" lang="en" altLang="ko-Kore-KR" sz="4400" dirty="0">
                <a:solidFill>
                  <a:srgbClr val="4678B6"/>
                </a:solidFill>
              </a:rPr>
              <a:t> dataset </a:t>
            </a:r>
            <a:r>
              <a:rPr kumimoji="1" lang="ko-KR" altLang="en-US" sz="4400" dirty="0">
                <a:solidFill>
                  <a:srgbClr val="4678B6"/>
                </a:solidFill>
              </a:rPr>
              <a:t>사용 </a:t>
            </a:r>
            <a:r>
              <a:rPr kumimoji="1" lang="en-US" altLang="ko-KR" sz="4400" dirty="0">
                <a:solidFill>
                  <a:srgbClr val="4678B6"/>
                </a:solidFill>
              </a:rPr>
              <a:t>-&gt;</a:t>
            </a:r>
            <a:r>
              <a:rPr kumimoji="1" lang="ko-KR" altLang="en-US" sz="4400" dirty="0">
                <a:solidFill>
                  <a:srgbClr val="4678B6"/>
                </a:solidFill>
              </a:rPr>
              <a:t> 가장 최신 데이터까지 포함</a:t>
            </a:r>
          </a:p>
          <a:p>
            <a:r>
              <a:rPr kumimoji="1" lang="en-US" altLang="ko-KR" sz="4400" dirty="0">
                <a:solidFill>
                  <a:srgbClr val="4678B6"/>
                </a:solidFill>
              </a:rPr>
              <a:t>(</a:t>
            </a:r>
            <a:r>
              <a:rPr kumimoji="1" lang="en" altLang="ko-Kore-KR" sz="4400" dirty="0">
                <a:solidFill>
                  <a:srgbClr val="4678B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https://github.com/smilegate-ai/korean_unsmile_dataset</a:t>
            </a:r>
            <a:r>
              <a:rPr kumimoji="1" lang="en" altLang="ko-Kore-KR" sz="4400" dirty="0">
                <a:solidFill>
                  <a:srgbClr val="4678B6"/>
                </a:solidFill>
              </a:rPr>
              <a:t>)</a:t>
            </a:r>
          </a:p>
          <a:p>
            <a:endParaRPr kumimoji="1" lang="en" altLang="ko-Kore-KR" sz="4400" dirty="0">
              <a:solidFill>
                <a:srgbClr val="4678B6"/>
              </a:solidFill>
            </a:endParaRPr>
          </a:p>
          <a:p>
            <a:r>
              <a:rPr kumimoji="1" lang="en-US" altLang="ko-KR" sz="4400" dirty="0">
                <a:solidFill>
                  <a:srgbClr val="4678B6"/>
                </a:solidFill>
              </a:rPr>
              <a:t>-</a:t>
            </a:r>
            <a:r>
              <a:rPr kumimoji="1" lang="ko-KR" altLang="en-US" sz="4400" dirty="0">
                <a:solidFill>
                  <a:srgbClr val="4678B6"/>
                </a:solidFill>
              </a:rPr>
              <a:t> 많이 사용하는 모델인 </a:t>
            </a:r>
            <a:r>
              <a:rPr kumimoji="1" lang="en" altLang="ko-Kore-KR" sz="4400" dirty="0" err="1">
                <a:solidFill>
                  <a:srgbClr val="4678B6"/>
                </a:solidFill>
              </a:rPr>
              <a:t>Kcbert</a:t>
            </a:r>
            <a:r>
              <a:rPr kumimoji="1" lang="en" altLang="ko-Kore-KR" sz="4400" dirty="0">
                <a:solidFill>
                  <a:srgbClr val="4678B6"/>
                </a:solidFill>
              </a:rPr>
              <a:t> </a:t>
            </a:r>
            <a:r>
              <a:rPr kumimoji="1" lang="ko-KR" altLang="en-US" sz="4400" dirty="0">
                <a:solidFill>
                  <a:srgbClr val="4678B6"/>
                </a:solidFill>
              </a:rPr>
              <a:t>모델을 사용하여 학습</a:t>
            </a:r>
            <a:endParaRPr kumimoji="1" lang="en-US" altLang="ko-KR" sz="4400" dirty="0">
              <a:solidFill>
                <a:srgbClr val="4678B6"/>
              </a:solidFill>
            </a:endParaRPr>
          </a:p>
          <a:p>
            <a:endParaRPr kumimoji="1" lang="ko-KR" altLang="en-US" sz="4400" dirty="0">
              <a:solidFill>
                <a:srgbClr val="4678B6"/>
              </a:solidFill>
            </a:endParaRPr>
          </a:p>
          <a:p>
            <a:r>
              <a:rPr kumimoji="1" lang="en-US" altLang="ko-KR" sz="4400" dirty="0">
                <a:solidFill>
                  <a:srgbClr val="4678B6"/>
                </a:solidFill>
              </a:rPr>
              <a:t>-</a:t>
            </a:r>
            <a:r>
              <a:rPr kumimoji="1" lang="ko-KR" altLang="en-US" sz="4400" dirty="0">
                <a:solidFill>
                  <a:srgbClr val="4678B6"/>
                </a:solidFill>
              </a:rPr>
              <a:t> 프로젝트를 진행하며 </a:t>
            </a:r>
            <a:r>
              <a:rPr kumimoji="1" lang="en" altLang="ko-Kore-KR" sz="4400" dirty="0">
                <a:solidFill>
                  <a:srgbClr val="4678B6"/>
                </a:solidFill>
              </a:rPr>
              <a:t>dataset</a:t>
            </a:r>
            <a:r>
              <a:rPr kumimoji="1" lang="ko-KR" altLang="en-US" sz="4400" dirty="0">
                <a:solidFill>
                  <a:srgbClr val="4678B6"/>
                </a:solidFill>
              </a:rPr>
              <a:t>이 업데이트 되지 않을 경우 </a:t>
            </a:r>
            <a:endParaRPr kumimoji="1" lang="en-US" altLang="ko-KR" sz="4400" dirty="0">
              <a:solidFill>
                <a:srgbClr val="4678B6"/>
              </a:solidFill>
            </a:endParaRPr>
          </a:p>
          <a:p>
            <a:r>
              <a:rPr kumimoji="1" lang="en-US" altLang="ko-KR" sz="4400" dirty="0">
                <a:solidFill>
                  <a:srgbClr val="4678B6"/>
                </a:solidFill>
              </a:rPr>
              <a:t>	-&gt;</a:t>
            </a:r>
            <a:r>
              <a:rPr kumimoji="1" lang="ko-KR" altLang="en-US" sz="4400" dirty="0">
                <a:solidFill>
                  <a:srgbClr val="4678B6"/>
                </a:solidFill>
              </a:rPr>
              <a:t>직접 </a:t>
            </a:r>
            <a:r>
              <a:rPr kumimoji="1" lang="ko-KR" altLang="en-US" sz="4400" dirty="0" err="1">
                <a:solidFill>
                  <a:srgbClr val="4678B6"/>
                </a:solidFill>
              </a:rPr>
              <a:t>크롤링을</a:t>
            </a:r>
            <a:r>
              <a:rPr kumimoji="1" lang="ko-KR" altLang="en-US" sz="4400" dirty="0">
                <a:solidFill>
                  <a:srgbClr val="4678B6"/>
                </a:solidFill>
              </a:rPr>
              <a:t> 통해 </a:t>
            </a:r>
            <a:r>
              <a:rPr kumimoji="1" lang="en" altLang="ko-Kore-KR" sz="4400" dirty="0">
                <a:solidFill>
                  <a:srgbClr val="4678B6"/>
                </a:solidFill>
              </a:rPr>
              <a:t>dataset</a:t>
            </a:r>
            <a:r>
              <a:rPr kumimoji="1" lang="ko-KR" altLang="en-US" sz="4400" dirty="0">
                <a:solidFill>
                  <a:srgbClr val="4678B6"/>
                </a:solidFill>
              </a:rPr>
              <a:t>수집 예정</a:t>
            </a:r>
          </a:p>
          <a:p>
            <a:endParaRPr kumimoji="1" lang="ko-Kore-KR" altLang="en-US" sz="4400" dirty="0">
              <a:solidFill>
                <a:srgbClr val="4678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520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1859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개발 범위</a:t>
            </a:r>
            <a:endParaRPr lang="en-US" altLang="ko-KR" sz="6500" spc="-260" dirty="0">
              <a:solidFill>
                <a:srgbClr val="004CC7"/>
              </a:solidFill>
              <a:ea typeface="Gothic A1 Black Bold"/>
            </a:endParaRPr>
          </a:p>
          <a:p>
            <a:pPr>
              <a:lnSpc>
                <a:spcPts val="7475"/>
              </a:lnSpc>
            </a:pPr>
            <a:r>
              <a:rPr lang="en-US" altLang="ko-KR" sz="5400" spc="-260" dirty="0">
                <a:solidFill>
                  <a:srgbClr val="004CC7"/>
                </a:solidFill>
                <a:ea typeface="Gothic A1 Black Bold"/>
              </a:rPr>
              <a:t>-</a:t>
            </a:r>
            <a:r>
              <a:rPr lang="ko-KR" altLang="en-US" sz="5400" spc="-260" dirty="0">
                <a:solidFill>
                  <a:srgbClr val="004CC7"/>
                </a:solidFill>
                <a:ea typeface="Gothic A1 Black Bold"/>
              </a:rPr>
              <a:t> </a:t>
            </a:r>
            <a:r>
              <a:rPr lang="en-US" altLang="ko-KR" sz="5400" spc="-260" dirty="0">
                <a:solidFill>
                  <a:srgbClr val="004CC7"/>
                </a:solidFill>
                <a:ea typeface="Gothic A1 Black Bold"/>
              </a:rPr>
              <a:t>UI </a:t>
            </a:r>
            <a:r>
              <a:rPr lang="ko-KR" altLang="en-US" sz="5400" spc="-260" dirty="0">
                <a:solidFill>
                  <a:srgbClr val="004CC7"/>
                </a:solidFill>
                <a:ea typeface="Gothic A1 Black Bold"/>
              </a:rPr>
              <a:t>개발</a:t>
            </a:r>
            <a:endParaRPr lang="en-US" altLang="ko-KR" sz="54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4393869" y="1104900"/>
            <a:ext cx="13589331" cy="36824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91790-5FF8-12F8-1B98-8B9CD0665109}"/>
              </a:ext>
            </a:extLst>
          </p:cNvPr>
          <p:cNvSpPr txBox="1"/>
          <p:nvPr/>
        </p:nvSpPr>
        <p:spPr>
          <a:xfrm>
            <a:off x="1066800" y="3390900"/>
            <a:ext cx="16658728" cy="5581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ko-KR" altLang="ko-Kore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영상 편집 프로그램</a:t>
            </a:r>
            <a:r>
              <a:rPr lang="en-US" altLang="ko-Kore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ore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윈도우 </a:t>
            </a:r>
            <a:r>
              <a:rPr lang="en-US" altLang="ko-Kore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GUI</a:t>
            </a:r>
            <a:r>
              <a:rPr lang="ko-KR" altLang="ko-Kore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프로그램 개발</a:t>
            </a:r>
            <a:endParaRPr lang="en-US" altLang="ko-KR" sz="4400" kern="100" dirty="0">
              <a:solidFill>
                <a:srgbClr val="4678B6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ore-KR" sz="4400" kern="100" dirty="0">
                <a:solidFill>
                  <a:srgbClr val="4678B6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	</a:t>
            </a:r>
            <a:r>
              <a:rPr lang="en-US" altLang="ko-KR" sz="4400" kern="100" dirty="0">
                <a:solidFill>
                  <a:srgbClr val="4678B6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-&gt;</a:t>
            </a:r>
            <a:r>
              <a:rPr lang="ko-KR" altLang="en-US" sz="4400" kern="100" dirty="0">
                <a:solidFill>
                  <a:srgbClr val="4678B6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en-US" altLang="ko-Kore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C# </a:t>
            </a:r>
            <a:r>
              <a:rPr lang="ko-KR" altLang="ko-Kore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기반 </a:t>
            </a:r>
            <a:r>
              <a:rPr lang="ko-KR" altLang="ko-Kore-KR" sz="4400" kern="100" dirty="0">
                <a:solidFill>
                  <a:srgbClr val="4678B6"/>
                </a:solidFill>
                <a:effectLst/>
                <a:latin typeface="Segoe UI" panose="020B0502040204020203" pitchFamily="34" charset="0"/>
                <a:ea typeface="맑은 고딕" panose="020B0503020000020004" pitchFamily="34" charset="-127"/>
                <a:cs typeface="Segoe UI" panose="020B0502040204020203" pitchFamily="34" charset="0"/>
              </a:rPr>
              <a:t>유니버설</a:t>
            </a:r>
            <a:r>
              <a:rPr lang="en-US" altLang="ko-Kore-KR" sz="4400" kern="100" dirty="0">
                <a:solidFill>
                  <a:srgbClr val="4678B6"/>
                </a:solidFill>
                <a:effectLst/>
                <a:latin typeface="Segoe UI" panose="020B0502040204020203" pitchFamily="34" charset="0"/>
                <a:ea typeface="맑은 고딕" panose="020B0503020000020004" pitchFamily="34" charset="-127"/>
                <a:cs typeface="Times New Roman" panose="02020603050405020304" pitchFamily="18" charset="0"/>
              </a:rPr>
              <a:t> Windows </a:t>
            </a:r>
            <a:r>
              <a:rPr lang="ko-KR" altLang="ko-Kore-KR" sz="4400" kern="100" dirty="0">
                <a:solidFill>
                  <a:srgbClr val="4678B6"/>
                </a:solidFill>
                <a:effectLst/>
                <a:latin typeface="Segoe UI" panose="020B0502040204020203" pitchFamily="34" charset="0"/>
                <a:ea typeface="맑은 고딕" panose="020B0503020000020004" pitchFamily="34" charset="-127"/>
                <a:cs typeface="Segoe UI" panose="020B0502040204020203" pitchFamily="34" charset="0"/>
              </a:rPr>
              <a:t>사용</a:t>
            </a:r>
            <a:endParaRPr lang="en-US" altLang="ko-KR" sz="4400" kern="100" dirty="0">
              <a:solidFill>
                <a:srgbClr val="4678B6"/>
              </a:solidFill>
              <a:effectLst/>
              <a:latin typeface="Segoe UI" panose="020B0502040204020203" pitchFamily="34" charset="0"/>
              <a:ea typeface="맑은 고딕" panose="020B0503020000020004" pitchFamily="34" charset="-127"/>
              <a:cs typeface="Segoe UI" panose="020B0502040204020203" pitchFamily="34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endParaRPr lang="ko-Kore-KR" altLang="ko-Kore-KR" sz="4400" kern="100" dirty="0">
              <a:solidFill>
                <a:srgbClr val="4678B6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85750" lvl="0" indent="-28575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ko-KR" altLang="en-US" sz="4400" kern="100" dirty="0">
                <a:solidFill>
                  <a:srgbClr val="4678B6"/>
                </a:solidFill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세부 </a:t>
            </a:r>
            <a:r>
              <a:rPr lang="ko-KR" altLang="ko-Kore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부분은 음성인식</a:t>
            </a:r>
            <a:r>
              <a:rPr lang="en-US" altLang="ko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</a:t>
            </a:r>
            <a:r>
              <a:rPr lang="ko-KR" altLang="ko-Kore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자연어처리를 우선적으로 진행한 후 결정</a:t>
            </a:r>
            <a:endParaRPr lang="en-US" altLang="ko-KR" sz="4400" kern="100" dirty="0">
              <a:solidFill>
                <a:srgbClr val="4678B6"/>
              </a:solidFill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lvl="1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	-&gt;</a:t>
            </a:r>
            <a:r>
              <a:rPr lang="ko-KR" altLang="en-US" sz="4400" kern="100" dirty="0">
                <a:solidFill>
                  <a:srgbClr val="4678B6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타겟 사용자의 사용환경을 고려하여 웹 혹은 윈도우 환경</a:t>
            </a:r>
            <a:endParaRPr lang="ko-Kore-KR" altLang="ko-Kore-KR" sz="4400" kern="100" dirty="0">
              <a:solidFill>
                <a:srgbClr val="4678B6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endParaRPr kumimoji="1" lang="ko-Kore-KR" altLang="en-US" sz="8800" dirty="0">
              <a:solidFill>
                <a:srgbClr val="4678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제약 사항</a:t>
            </a:r>
            <a:endParaRPr lang="en-US" altLang="ko-KR" sz="65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4343400" y="1117483"/>
            <a:ext cx="12903531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0A7A4B-DA98-ADC5-533F-C61FAD04EBD3}"/>
              </a:ext>
            </a:extLst>
          </p:cNvPr>
          <p:cNvSpPr txBox="1"/>
          <p:nvPr/>
        </p:nvSpPr>
        <p:spPr>
          <a:xfrm>
            <a:off x="3212123" y="45251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6FFC14-6CA9-B8A7-F566-1EA5E5EB5F72}"/>
              </a:ext>
            </a:extLst>
          </p:cNvPr>
          <p:cNvSpPr txBox="1"/>
          <p:nvPr/>
        </p:nvSpPr>
        <p:spPr>
          <a:xfrm>
            <a:off x="3185542" y="1790700"/>
            <a:ext cx="12344400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1.</a:t>
            </a:r>
            <a:r>
              <a:rPr lang="ko-KR" altLang="en-US" sz="4400" dirty="0">
                <a:solidFill>
                  <a:srgbClr val="4678B6"/>
                </a:solidFill>
              </a:rPr>
              <a:t> 개발 자체의 어려움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	-</a:t>
            </a:r>
            <a:r>
              <a:rPr lang="ko-KR" altLang="en-US" sz="4400" dirty="0">
                <a:solidFill>
                  <a:srgbClr val="4678B6"/>
                </a:solidFill>
              </a:rPr>
              <a:t> 자체 개발 계획에 문제가 생긴 경우 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	</a:t>
            </a:r>
            <a:r>
              <a:rPr lang="ko-KR" altLang="en-US" sz="4400" dirty="0">
                <a:solidFill>
                  <a:srgbClr val="4678B6"/>
                </a:solidFill>
              </a:rPr>
              <a:t>문제에 </a:t>
            </a:r>
            <a:r>
              <a:rPr lang="en-US" altLang="ko-KR" sz="4400" dirty="0">
                <a:solidFill>
                  <a:srgbClr val="4678B6"/>
                </a:solidFill>
              </a:rPr>
              <a:t>	</a:t>
            </a:r>
            <a:r>
              <a:rPr lang="ko-KR" altLang="en-US" sz="4400" dirty="0">
                <a:solidFill>
                  <a:srgbClr val="4678B6"/>
                </a:solidFill>
              </a:rPr>
              <a:t>대해 </a:t>
            </a:r>
            <a:r>
              <a:rPr lang="en-US" altLang="ko-KR" sz="4400" dirty="0">
                <a:solidFill>
                  <a:srgbClr val="4678B6"/>
                </a:solidFill>
              </a:rPr>
              <a:t>API</a:t>
            </a:r>
            <a:r>
              <a:rPr lang="ko-KR" altLang="en-US" sz="4400" dirty="0">
                <a:solidFill>
                  <a:srgbClr val="4678B6"/>
                </a:solidFill>
              </a:rPr>
              <a:t> 등을 이용할 계획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2.</a:t>
            </a:r>
            <a:r>
              <a:rPr lang="ko-KR" altLang="en-US" sz="4400" dirty="0">
                <a:solidFill>
                  <a:srgbClr val="4678B6"/>
                </a:solidFill>
              </a:rPr>
              <a:t> 데이터셋이 부족한 경우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	-</a:t>
            </a:r>
            <a:r>
              <a:rPr lang="ko-KR" altLang="en-US" sz="4400" dirty="0">
                <a:solidFill>
                  <a:srgbClr val="4678B6"/>
                </a:solidFill>
              </a:rPr>
              <a:t> 커뮤니티</a:t>
            </a:r>
            <a:r>
              <a:rPr lang="en-US" altLang="ko-KR" sz="4400" dirty="0">
                <a:solidFill>
                  <a:srgbClr val="4678B6"/>
                </a:solidFill>
              </a:rPr>
              <a:t>,</a:t>
            </a:r>
            <a:r>
              <a:rPr lang="ko-KR" altLang="en-US" sz="4400" dirty="0">
                <a:solidFill>
                  <a:srgbClr val="4678B6"/>
                </a:solidFill>
              </a:rPr>
              <a:t> 뉴스 댓글 등을 직접 크롤링하여 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	</a:t>
            </a:r>
            <a:r>
              <a:rPr lang="ko-KR" altLang="en-US" sz="4400" dirty="0">
                <a:solidFill>
                  <a:srgbClr val="4678B6"/>
                </a:solidFill>
              </a:rPr>
              <a:t>  추가 데이터 업데이트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3.</a:t>
            </a:r>
            <a:r>
              <a:rPr lang="ko-KR" altLang="en-US" sz="4400" dirty="0">
                <a:solidFill>
                  <a:srgbClr val="4678B6"/>
                </a:solidFill>
              </a:rPr>
              <a:t> 필터링 기준의 모호성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	-</a:t>
            </a:r>
            <a:r>
              <a:rPr lang="ko-KR" altLang="en-US" sz="4400" dirty="0">
                <a:solidFill>
                  <a:srgbClr val="4678B6"/>
                </a:solidFill>
              </a:rPr>
              <a:t> 욕설</a:t>
            </a:r>
            <a:r>
              <a:rPr lang="en-US" altLang="ko-KR" sz="4400" dirty="0">
                <a:solidFill>
                  <a:srgbClr val="4678B6"/>
                </a:solidFill>
              </a:rPr>
              <a:t>,</a:t>
            </a:r>
            <a:r>
              <a:rPr lang="ko-KR" altLang="en-US" sz="4400" dirty="0">
                <a:solidFill>
                  <a:srgbClr val="4678B6"/>
                </a:solidFill>
              </a:rPr>
              <a:t> 부적절한 언행 등의 필터링 기준이 </a:t>
            </a:r>
            <a:r>
              <a:rPr lang="en-US" altLang="ko-KR" sz="4400" dirty="0">
                <a:solidFill>
                  <a:srgbClr val="4678B6"/>
                </a:solidFill>
              </a:rPr>
              <a:t>		</a:t>
            </a:r>
            <a:r>
              <a:rPr lang="ko-KR" altLang="en-US" sz="4400" dirty="0">
                <a:solidFill>
                  <a:srgbClr val="4678B6"/>
                </a:solidFill>
              </a:rPr>
              <a:t>  모호함 </a:t>
            </a:r>
            <a:endParaRPr lang="en-US" altLang="ko-KR" sz="4400" dirty="0">
              <a:solidFill>
                <a:srgbClr val="4678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10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시나리오</a:t>
            </a:r>
            <a:endParaRPr lang="en-US" altLang="ko-KR" sz="6500" spc="-260" dirty="0">
              <a:solidFill>
                <a:srgbClr val="004CC7"/>
              </a:solidFill>
              <a:ea typeface="Gothic A1 Black Bold"/>
            </a:endParaRPr>
          </a:p>
          <a:p>
            <a:pPr>
              <a:lnSpc>
                <a:spcPts val="7475"/>
              </a:lnSpc>
            </a:pPr>
            <a:r>
              <a:rPr lang="en-US" altLang="ko-KR" sz="6000" spc="-260" dirty="0">
                <a:solidFill>
                  <a:srgbClr val="004CC7"/>
                </a:solidFill>
                <a:ea typeface="Gothic A1 Black Bold"/>
              </a:rPr>
              <a:t>-</a:t>
            </a:r>
            <a:r>
              <a:rPr lang="ko-KR" altLang="en-US" sz="6000" spc="-260" dirty="0">
                <a:solidFill>
                  <a:srgbClr val="004CC7"/>
                </a:solidFill>
                <a:ea typeface="Gothic A1 Black Bold"/>
              </a:rPr>
              <a:t> </a:t>
            </a:r>
            <a:r>
              <a:rPr lang="en-US" altLang="ko-KR" sz="6000" spc="-260" dirty="0">
                <a:solidFill>
                  <a:srgbClr val="004CC7"/>
                </a:solidFill>
                <a:ea typeface="Gothic A1 Black Bold"/>
              </a:rPr>
              <a:t>UI </a:t>
            </a:r>
            <a:r>
              <a:rPr lang="ko-KR" altLang="en-US" sz="6000" spc="-260" dirty="0">
                <a:solidFill>
                  <a:srgbClr val="004CC7"/>
                </a:solidFill>
                <a:ea typeface="Gothic A1 Black Bold"/>
              </a:rPr>
              <a:t>부분</a:t>
            </a:r>
            <a:endParaRPr lang="en-US" altLang="ko-KR" sz="60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4648200" y="1104900"/>
            <a:ext cx="13258801" cy="12583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0A7A4B-DA98-ADC5-533F-C61FAD04EBD3}"/>
              </a:ext>
            </a:extLst>
          </p:cNvPr>
          <p:cNvSpPr txBox="1"/>
          <p:nvPr/>
        </p:nvSpPr>
        <p:spPr>
          <a:xfrm>
            <a:off x="3212123" y="45251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6FFC14-6CA9-B8A7-F566-1EA5E5EB5F72}"/>
              </a:ext>
            </a:extLst>
          </p:cNvPr>
          <p:cNvSpPr txBox="1"/>
          <p:nvPr/>
        </p:nvSpPr>
        <p:spPr>
          <a:xfrm>
            <a:off x="4267200" y="1396121"/>
            <a:ext cx="12344400" cy="5060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400" dirty="0">
                <a:solidFill>
                  <a:srgbClr val="4678B6"/>
                </a:solidFill>
              </a:rPr>
              <a:t>사용자가 영상 등록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400" dirty="0">
                <a:solidFill>
                  <a:srgbClr val="4678B6"/>
                </a:solidFill>
              </a:rPr>
              <a:t>필터링 혹은 소리 대체 중 선택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4400" dirty="0">
                <a:solidFill>
                  <a:srgbClr val="4678B6"/>
                </a:solidFill>
              </a:rPr>
              <a:t>2-1.</a:t>
            </a:r>
            <a:r>
              <a:rPr lang="ko-KR" altLang="en-US" sz="4400" dirty="0">
                <a:solidFill>
                  <a:srgbClr val="4678B6"/>
                </a:solidFill>
              </a:rPr>
              <a:t> 대체의 경우 대체할 단어</a:t>
            </a:r>
            <a:r>
              <a:rPr lang="en-US" altLang="ko-KR" sz="4400" dirty="0">
                <a:solidFill>
                  <a:srgbClr val="4678B6"/>
                </a:solidFill>
              </a:rPr>
              <a:t>,</a:t>
            </a:r>
            <a:r>
              <a:rPr lang="ko-KR" altLang="en-US" sz="4400" dirty="0">
                <a:solidFill>
                  <a:srgbClr val="4678B6"/>
                </a:solidFill>
              </a:rPr>
              <a:t> 대체될 소리를 </a:t>
            </a:r>
            <a:r>
              <a:rPr lang="en-US" altLang="ko-KR" sz="4400" dirty="0">
                <a:solidFill>
                  <a:srgbClr val="4678B6"/>
                </a:solidFill>
              </a:rPr>
              <a:t>pick</a:t>
            </a: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ko-KR" altLang="en-US" sz="4400" dirty="0">
                <a:solidFill>
                  <a:srgbClr val="4678B6"/>
                </a:solidFill>
              </a:rPr>
              <a:t>내부 작업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 startAt="3"/>
            </a:pPr>
            <a:r>
              <a:rPr lang="ko-KR" altLang="en-US" sz="4400" dirty="0">
                <a:solidFill>
                  <a:srgbClr val="4678B6"/>
                </a:solidFill>
              </a:rPr>
              <a:t>작업 완료된 영상이 저장공간으로 출력</a:t>
            </a:r>
            <a:endParaRPr lang="en-US" altLang="ko-KR" sz="4400" dirty="0">
              <a:solidFill>
                <a:srgbClr val="4678B6"/>
              </a:solidFill>
            </a:endParaRPr>
          </a:p>
        </p:txBody>
      </p:sp>
      <p:pic>
        <p:nvPicPr>
          <p:cNvPr id="6" name="Picture 2" descr="동영상 무료 아이콘">
            <a:extLst>
              <a:ext uri="{FF2B5EF4-FFF2-40B4-BE49-F238E27FC236}">
                <a16:creationId xmlns:a16="http://schemas.microsoft.com/office/drawing/2014/main" id="{1212FD5C-A5E0-E582-4B5E-D8C46CD2B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7155770"/>
            <a:ext cx="1694425" cy="169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래픽 7" descr="브라우저 창 윤곽선">
            <a:extLst>
              <a:ext uri="{FF2B5EF4-FFF2-40B4-BE49-F238E27FC236}">
                <a16:creationId xmlns:a16="http://schemas.microsoft.com/office/drawing/2014/main" id="{5497608F-889F-A8F8-7966-6F6B94BCB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85856" y="6027471"/>
            <a:ext cx="4296544" cy="4296544"/>
          </a:xfrm>
          <a:prstGeom prst="rect">
            <a:avLst/>
          </a:prstGeom>
        </p:spPr>
      </p:pic>
      <p:sp>
        <p:nvSpPr>
          <p:cNvPr id="13" name="아래쪽 화살표[D] 12">
            <a:extLst>
              <a:ext uri="{FF2B5EF4-FFF2-40B4-BE49-F238E27FC236}">
                <a16:creationId xmlns:a16="http://schemas.microsoft.com/office/drawing/2014/main" id="{005AD0A2-1069-4969-7224-5AB45AB0D654}"/>
              </a:ext>
            </a:extLst>
          </p:cNvPr>
          <p:cNvSpPr/>
          <p:nvPr/>
        </p:nvSpPr>
        <p:spPr>
          <a:xfrm rot="16200000">
            <a:off x="5995470" y="7160248"/>
            <a:ext cx="535382" cy="169442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4" name="아래쪽 화살표[D] 13">
            <a:extLst>
              <a:ext uri="{FF2B5EF4-FFF2-40B4-BE49-F238E27FC236}">
                <a16:creationId xmlns:a16="http://schemas.microsoft.com/office/drawing/2014/main" id="{75FE8429-8C68-A4D5-5A6A-72B9F951EA4E}"/>
              </a:ext>
            </a:extLst>
          </p:cNvPr>
          <p:cNvSpPr/>
          <p:nvPr/>
        </p:nvSpPr>
        <p:spPr>
          <a:xfrm rot="16200000">
            <a:off x="12545405" y="7155769"/>
            <a:ext cx="535382" cy="169442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pic>
        <p:nvPicPr>
          <p:cNvPr id="15" name="Picture 2" descr="동영상 무료 아이콘">
            <a:extLst>
              <a:ext uri="{FF2B5EF4-FFF2-40B4-BE49-F238E27FC236}">
                <a16:creationId xmlns:a16="http://schemas.microsoft.com/office/drawing/2014/main" id="{9976B940-DB35-2D1C-9C9C-71F62E6F0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8718" y="7070128"/>
            <a:ext cx="1694425" cy="169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67A6790-BB93-55AB-3D9D-6E4E8018C605}"/>
              </a:ext>
            </a:extLst>
          </p:cNvPr>
          <p:cNvSpPr txBox="1"/>
          <p:nvPr/>
        </p:nvSpPr>
        <p:spPr>
          <a:xfrm>
            <a:off x="3396854" y="6804837"/>
            <a:ext cx="1098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/>
              <a:t>기존</a:t>
            </a:r>
            <a:endParaRPr kumimoji="1" lang="ko-Kore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D0C76B-D3A4-6E63-D72C-31417F989A2A}"/>
              </a:ext>
            </a:extLst>
          </p:cNvPr>
          <p:cNvSpPr txBox="1"/>
          <p:nvPr/>
        </p:nvSpPr>
        <p:spPr>
          <a:xfrm>
            <a:off x="14775386" y="6632550"/>
            <a:ext cx="806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/>
              <a:t>new</a:t>
            </a:r>
            <a:endParaRPr kumimoji="1" lang="ko-Kore-KR" altLang="en-US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17573D-ED94-A276-21FD-F023B9707DC0}"/>
              </a:ext>
            </a:extLst>
          </p:cNvPr>
          <p:cNvSpPr txBox="1"/>
          <p:nvPr/>
        </p:nvSpPr>
        <p:spPr>
          <a:xfrm>
            <a:off x="8001000" y="690628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dirty="0"/>
              <a:t>프로그램</a:t>
            </a:r>
            <a:endParaRPr kumimoji="1" lang="ko-Kore-KR" alt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A3B45B-F4C3-53FF-F51A-237C01EA1B6F}"/>
              </a:ext>
            </a:extLst>
          </p:cNvPr>
          <p:cNvSpPr txBox="1"/>
          <p:nvPr/>
        </p:nvSpPr>
        <p:spPr>
          <a:xfrm>
            <a:off x="7696200" y="7999393"/>
            <a:ext cx="349486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800" dirty="0"/>
              <a:t>옵션</a:t>
            </a:r>
            <a:r>
              <a:rPr kumimoji="1" lang="en-US" altLang="ko-Kore-KR" sz="2800" dirty="0"/>
              <a:t>1</a:t>
            </a:r>
            <a:r>
              <a:rPr kumimoji="1" lang="en-US" altLang="ko-KR" sz="2800" dirty="0"/>
              <a:t>.</a:t>
            </a:r>
            <a:r>
              <a:rPr kumimoji="1" lang="ko-KR" altLang="en-US" sz="2800" dirty="0"/>
              <a:t> 필터링 </a:t>
            </a:r>
            <a:endParaRPr kumimoji="1" lang="en-US" altLang="ko-KR" sz="2800" dirty="0"/>
          </a:p>
          <a:p>
            <a:r>
              <a:rPr kumimoji="1" lang="ko-KR" altLang="en-US" sz="2800" dirty="0"/>
              <a:t>옵션</a:t>
            </a:r>
            <a:r>
              <a:rPr kumimoji="1" lang="en-US" altLang="ko-KR" sz="2800" dirty="0"/>
              <a:t>2.</a:t>
            </a:r>
            <a:r>
              <a:rPr kumimoji="1" lang="ko-KR" altLang="en-US" sz="2800" dirty="0"/>
              <a:t> 대체단어 입력</a:t>
            </a:r>
            <a:endParaRPr kumimoji="1" lang="ko-Kore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70934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1859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시나리오</a:t>
            </a:r>
            <a:endParaRPr lang="en-US" altLang="ko-KR" sz="6500" spc="-260" dirty="0">
              <a:solidFill>
                <a:srgbClr val="004CC7"/>
              </a:solidFill>
              <a:ea typeface="Gothic A1 Black Bold"/>
            </a:endParaRPr>
          </a:p>
          <a:p>
            <a:pPr>
              <a:lnSpc>
                <a:spcPts val="7475"/>
              </a:lnSpc>
            </a:pPr>
            <a:r>
              <a:rPr lang="en-US" altLang="ko-KR" sz="5400" spc="-260" dirty="0">
                <a:solidFill>
                  <a:srgbClr val="004CC7"/>
                </a:solidFill>
                <a:ea typeface="Gothic A1 Black Bold"/>
              </a:rPr>
              <a:t>-</a:t>
            </a:r>
            <a:r>
              <a:rPr lang="ko-KR" altLang="en-US" sz="5400" spc="-260" dirty="0">
                <a:solidFill>
                  <a:srgbClr val="004CC7"/>
                </a:solidFill>
                <a:ea typeface="Gothic A1 Black Bold"/>
              </a:rPr>
              <a:t> 내부 작업 부분</a:t>
            </a:r>
            <a:endParaRPr lang="en-US" altLang="ko-KR" sz="54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4648200" y="1104900"/>
            <a:ext cx="13258801" cy="12583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0A7A4B-DA98-ADC5-533F-C61FAD04EBD3}"/>
              </a:ext>
            </a:extLst>
          </p:cNvPr>
          <p:cNvSpPr txBox="1"/>
          <p:nvPr/>
        </p:nvSpPr>
        <p:spPr>
          <a:xfrm>
            <a:off x="3212123" y="45251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6FFC14-6CA9-B8A7-F566-1EA5E5EB5F72}"/>
              </a:ext>
            </a:extLst>
          </p:cNvPr>
          <p:cNvSpPr txBox="1"/>
          <p:nvPr/>
        </p:nvSpPr>
        <p:spPr>
          <a:xfrm>
            <a:off x="3212123" y="2972280"/>
            <a:ext cx="12344400" cy="6075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400" dirty="0">
                <a:solidFill>
                  <a:srgbClr val="4678B6"/>
                </a:solidFill>
              </a:rPr>
              <a:t>등록된 영상을 음성인식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400" dirty="0">
                <a:solidFill>
                  <a:srgbClr val="4678B6"/>
                </a:solidFill>
              </a:rPr>
              <a:t>인식된 음성을 자연어 처리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400" dirty="0">
                <a:solidFill>
                  <a:srgbClr val="4678B6"/>
                </a:solidFill>
              </a:rPr>
              <a:t>자연어 처리된 스크립트에서 필터링 혹은 대체 할 부분을 체크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400" dirty="0">
                <a:solidFill>
                  <a:srgbClr val="4678B6"/>
                </a:solidFill>
              </a:rPr>
              <a:t>체크된 부분을 영상에서 필터링 혹은 대체 작업</a:t>
            </a:r>
            <a:endParaRPr lang="en-US" altLang="ko-KR" sz="4400" dirty="0">
              <a:solidFill>
                <a:srgbClr val="4678B6"/>
              </a:solidFill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4400" dirty="0">
                <a:solidFill>
                  <a:srgbClr val="4678B6"/>
                </a:solidFill>
              </a:rPr>
              <a:t>작업 완료된 영상을 새로 생성</a:t>
            </a:r>
            <a:endParaRPr lang="en-US" altLang="ko-KR" sz="4400" dirty="0">
              <a:solidFill>
                <a:srgbClr val="4678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67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195" y="-105834"/>
            <a:ext cx="18464389" cy="4830490"/>
            <a:chOff x="0" y="0"/>
            <a:chExt cx="24619186" cy="64406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60000"/>
            </a:blip>
            <a:srcRect l="2870" t="29572" r="3585" b="33696"/>
            <a:stretch>
              <a:fillRect/>
            </a:stretch>
          </p:blipFill>
          <p:spPr>
            <a:xfrm>
              <a:off x="0" y="0"/>
              <a:ext cx="24619186" cy="64406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831519" y="8048758"/>
            <a:ext cx="9888306" cy="462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spc="120" dirty="0" err="1">
                <a:solidFill>
                  <a:srgbClr val="FFFFFF"/>
                </a:solidFill>
                <a:ea typeface="Gothic A1 Light Bold"/>
              </a:rPr>
              <a:t>감사합니다</a:t>
            </a:r>
            <a:endParaRPr lang="en-US" sz="2400" spc="120" dirty="0">
              <a:solidFill>
                <a:srgbClr val="FFFFFF"/>
              </a:solidFill>
              <a:ea typeface="Gothic A1 Light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31519" y="8767557"/>
            <a:ext cx="988830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en-US" sz="7499" dirty="0">
                <a:solidFill>
                  <a:srgbClr val="6CE5E8"/>
                </a:solidFill>
                <a:latin typeface="Now Bold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22742" y="2041685"/>
            <a:ext cx="6352789" cy="7437921"/>
            <a:chOff x="0" y="0"/>
            <a:chExt cx="8470386" cy="991722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3357" r="33357"/>
            <a:stretch>
              <a:fillRect/>
            </a:stretch>
          </p:blipFill>
          <p:spPr>
            <a:xfrm>
              <a:off x="0" y="0"/>
              <a:ext cx="8470386" cy="9917227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812469" y="4408280"/>
            <a:ext cx="6028583" cy="1624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4400" spc="-60" dirty="0">
                <a:solidFill>
                  <a:srgbClr val="000D64"/>
                </a:solidFill>
                <a:ea typeface="Gothic A1 Medium"/>
              </a:rPr>
              <a:t>팀 소개</a:t>
            </a:r>
            <a:endParaRPr lang="en-US" altLang="ko-KR" sz="4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endParaRPr lang="en-US" sz="4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4400" spc="-60" dirty="0">
                <a:solidFill>
                  <a:srgbClr val="000D64"/>
                </a:solidFill>
                <a:ea typeface="Gothic A1 Medium"/>
              </a:rPr>
              <a:t>주제 발표</a:t>
            </a:r>
            <a:endParaRPr lang="en-US" altLang="ko-KR" sz="4400" spc="-60" dirty="0">
              <a:solidFill>
                <a:srgbClr val="000D64"/>
              </a:solidFill>
              <a:ea typeface="Gothic A1 Medium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6550008" y="1144276"/>
            <a:ext cx="10925523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812469" y="818229"/>
            <a:ext cx="988830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Bold Bold"/>
              </a:rPr>
              <a:t>CONTENTS</a:t>
            </a:r>
          </a:p>
        </p:txBody>
      </p:sp>
      <p:pic>
        <p:nvPicPr>
          <p:cNvPr id="8" name="그림 7" descr="계산기 키패드 클로즈업">
            <a:extLst>
              <a:ext uri="{FF2B5EF4-FFF2-40B4-BE49-F238E27FC236}">
                <a16:creationId xmlns:a16="http://schemas.microsoft.com/office/drawing/2014/main" id="{4A746A4A-4A22-C2AB-F3C9-82B7F60D6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2741" y="2041684"/>
            <a:ext cx="6352790" cy="743790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7230990"/>
            <a:ext cx="16663062" cy="641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0"/>
              </a:lnSpc>
              <a:spcBef>
                <a:spcPct val="0"/>
              </a:spcBef>
            </a:pPr>
            <a:r>
              <a:rPr lang="ko-KR" altLang="en-US" sz="4200" spc="-168" dirty="0">
                <a:solidFill>
                  <a:srgbClr val="FFFFFF"/>
                </a:solidFill>
                <a:latin typeface="Gothic A1 Bold Bold"/>
              </a:rPr>
              <a:t>구글 </a:t>
            </a:r>
            <a:r>
              <a:rPr lang="ko-KR" altLang="en-US" sz="4200" spc="-168" dirty="0" err="1">
                <a:solidFill>
                  <a:srgbClr val="FFFFFF"/>
                </a:solidFill>
                <a:latin typeface="Gothic A1 Bold Bold"/>
              </a:rPr>
              <a:t>해적단</a:t>
            </a:r>
            <a:r>
              <a:rPr lang="ko-KR" altLang="en-US" sz="4200" spc="-168" dirty="0">
                <a:solidFill>
                  <a:srgbClr val="FFFFFF"/>
                </a:solidFill>
                <a:latin typeface="Gothic A1 Bold Bold"/>
              </a:rPr>
              <a:t> 팀원 소개</a:t>
            </a:r>
            <a:endParaRPr lang="en-US" sz="4200" spc="-168" dirty="0">
              <a:solidFill>
                <a:srgbClr val="FFFFFF"/>
              </a:solidFill>
              <a:latin typeface="Gothic A1 Bold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12469" y="1657591"/>
            <a:ext cx="16663062" cy="2829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49"/>
              </a:lnSpc>
            </a:pPr>
            <a:r>
              <a:rPr lang="ko-KR" altLang="en-US" sz="15800" u="none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j-ea"/>
              </a:rPr>
              <a:t>팀원 소개</a:t>
            </a:r>
            <a:endParaRPr lang="en-US" sz="15800" u="none" dirty="0">
              <a:solidFill>
                <a:schemeClr val="tx2">
                  <a:lumMod val="20000"/>
                  <a:lumOff val="8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8613092" y="5163841"/>
            <a:ext cx="1061816" cy="0"/>
          </a:xfrm>
          <a:prstGeom prst="line">
            <a:avLst/>
          </a:prstGeom>
          <a:ln w="142875" cap="flat">
            <a:solidFill>
              <a:srgbClr val="6CE5E8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팀원 소개</a:t>
            </a:r>
            <a:endParaRPr lang="en-US" sz="6500" spc="-260" dirty="0">
              <a:solidFill>
                <a:srgbClr val="004CC7"/>
              </a:solidFill>
              <a:ea typeface="Gothic A1 Black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2412928" y="2552700"/>
            <a:ext cx="3323641" cy="332364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4CC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482180" y="2552700"/>
            <a:ext cx="3323641" cy="332364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4CC7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551431" y="2552700"/>
            <a:ext cx="3323641" cy="332364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4CC7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412879" y="5876341"/>
            <a:ext cx="3323738" cy="2798749"/>
            <a:chOff x="0" y="0"/>
            <a:chExt cx="4431651" cy="3731665"/>
          </a:xfrm>
        </p:grpSpPr>
        <p:sp>
          <p:nvSpPr>
            <p:cNvPr id="13" name="AutoShape 13"/>
            <p:cNvSpPr/>
            <p:nvPr/>
          </p:nvSpPr>
          <p:spPr>
            <a:xfrm>
              <a:off x="0" y="544618"/>
              <a:ext cx="4431651" cy="0"/>
            </a:xfrm>
            <a:prstGeom prst="line">
              <a:avLst/>
            </a:prstGeom>
            <a:ln w="38100" cap="flat">
              <a:solidFill>
                <a:srgbClr val="004CC7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rot="-5376437">
              <a:off x="1916932" y="262849"/>
              <a:ext cx="563550" cy="0"/>
            </a:xfrm>
            <a:prstGeom prst="line">
              <a:avLst/>
            </a:prstGeom>
            <a:ln w="38100" cap="flat">
              <a:solidFill>
                <a:srgbClr val="004CC7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>
              <a:off x="0" y="3693565"/>
              <a:ext cx="4431651" cy="0"/>
            </a:xfrm>
            <a:prstGeom prst="line">
              <a:avLst/>
            </a:prstGeom>
            <a:ln w="38100" cap="flat">
              <a:solidFill>
                <a:srgbClr val="004CC7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6" name="Group 16"/>
          <p:cNvGrpSpPr/>
          <p:nvPr/>
        </p:nvGrpSpPr>
        <p:grpSpPr>
          <a:xfrm>
            <a:off x="7482131" y="5876341"/>
            <a:ext cx="3323738" cy="2798749"/>
            <a:chOff x="0" y="0"/>
            <a:chExt cx="4431651" cy="3731665"/>
          </a:xfrm>
        </p:grpSpPr>
        <p:sp>
          <p:nvSpPr>
            <p:cNvPr id="17" name="AutoShape 17"/>
            <p:cNvSpPr/>
            <p:nvPr/>
          </p:nvSpPr>
          <p:spPr>
            <a:xfrm>
              <a:off x="0" y="544618"/>
              <a:ext cx="4431651" cy="0"/>
            </a:xfrm>
            <a:prstGeom prst="line">
              <a:avLst/>
            </a:prstGeom>
            <a:ln w="38100" cap="flat">
              <a:solidFill>
                <a:srgbClr val="004CC7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8" name="AutoShape 18"/>
            <p:cNvSpPr/>
            <p:nvPr/>
          </p:nvSpPr>
          <p:spPr>
            <a:xfrm rot="-5376437">
              <a:off x="1934051" y="262849"/>
              <a:ext cx="563550" cy="0"/>
            </a:xfrm>
            <a:prstGeom prst="line">
              <a:avLst/>
            </a:prstGeom>
            <a:ln w="38100" cap="flat">
              <a:solidFill>
                <a:srgbClr val="004CC7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>
              <a:off x="0" y="3693565"/>
              <a:ext cx="4431651" cy="0"/>
            </a:xfrm>
            <a:prstGeom prst="line">
              <a:avLst/>
            </a:prstGeom>
            <a:ln w="38100" cap="flat">
              <a:solidFill>
                <a:srgbClr val="004CC7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12551382" y="5876341"/>
            <a:ext cx="3323738" cy="2798749"/>
            <a:chOff x="0" y="0"/>
            <a:chExt cx="4431651" cy="3731665"/>
          </a:xfrm>
        </p:grpSpPr>
        <p:sp>
          <p:nvSpPr>
            <p:cNvPr id="21" name="AutoShape 21"/>
            <p:cNvSpPr/>
            <p:nvPr/>
          </p:nvSpPr>
          <p:spPr>
            <a:xfrm>
              <a:off x="0" y="544618"/>
              <a:ext cx="4431651" cy="0"/>
            </a:xfrm>
            <a:prstGeom prst="line">
              <a:avLst/>
            </a:prstGeom>
            <a:ln w="38100" cap="flat">
              <a:solidFill>
                <a:srgbClr val="004CC7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2" name="AutoShape 22"/>
            <p:cNvSpPr/>
            <p:nvPr/>
          </p:nvSpPr>
          <p:spPr>
            <a:xfrm rot="-5376437">
              <a:off x="1934051" y="262849"/>
              <a:ext cx="563550" cy="0"/>
            </a:xfrm>
            <a:prstGeom prst="line">
              <a:avLst/>
            </a:prstGeom>
            <a:ln w="38100" cap="flat">
              <a:solidFill>
                <a:srgbClr val="004CC7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3" name="AutoShape 23"/>
            <p:cNvSpPr/>
            <p:nvPr/>
          </p:nvSpPr>
          <p:spPr>
            <a:xfrm>
              <a:off x="0" y="3693565"/>
              <a:ext cx="4431651" cy="0"/>
            </a:xfrm>
            <a:prstGeom prst="line">
              <a:avLst/>
            </a:prstGeom>
            <a:ln w="38100" cap="flat">
              <a:solidFill>
                <a:srgbClr val="004CC7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4" name="AutoShape 24"/>
          <p:cNvSpPr/>
          <p:nvPr/>
        </p:nvSpPr>
        <p:spPr>
          <a:xfrm flipV="1">
            <a:off x="4495800" y="1144275"/>
            <a:ext cx="12979731" cy="36621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TextBox 25"/>
          <p:cNvSpPr txBox="1"/>
          <p:nvPr/>
        </p:nvSpPr>
        <p:spPr>
          <a:xfrm>
            <a:off x="2412879" y="4013640"/>
            <a:ext cx="3323738" cy="470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ko-KR" altLang="en-US" sz="4400" spc="-70" dirty="0">
                <a:solidFill>
                  <a:srgbClr val="FFFFFF"/>
                </a:solidFill>
                <a:ea typeface="Gothic A1 Bold"/>
              </a:rPr>
              <a:t>정현수</a:t>
            </a:r>
            <a:endParaRPr lang="en-US" sz="4400" spc="-70" dirty="0">
              <a:solidFill>
                <a:srgbClr val="FFFFFF"/>
              </a:solidFill>
              <a:ea typeface="Gothic A1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2412879" y="6389090"/>
            <a:ext cx="3323738" cy="227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</a:pPr>
            <a:endParaRPr lang="en-US" altLang="ko-KR" sz="3200" spc="-45" dirty="0">
              <a:solidFill>
                <a:srgbClr val="000D64"/>
              </a:solidFill>
              <a:ea typeface="Gothic A1 Light Bold"/>
            </a:endParaRPr>
          </a:p>
          <a:p>
            <a:pPr marL="0" lvl="0" indent="0" algn="ctr">
              <a:lnSpc>
                <a:spcPts val="2520"/>
              </a:lnSpc>
            </a:pPr>
            <a:r>
              <a:rPr lang="ko-KR" altLang="en-US" sz="3200" spc="-45" dirty="0">
                <a:solidFill>
                  <a:srgbClr val="000D64"/>
                </a:solidFill>
                <a:ea typeface="Gothic A1 Light Bold"/>
              </a:rPr>
              <a:t>학번 </a:t>
            </a:r>
            <a:r>
              <a:rPr lang="en-US" altLang="ko-KR" sz="3200" spc="-45" dirty="0">
                <a:solidFill>
                  <a:srgbClr val="000D64"/>
                </a:solidFill>
                <a:ea typeface="Gothic A1 Light Bold"/>
              </a:rPr>
              <a:t>:</a:t>
            </a:r>
            <a:r>
              <a:rPr lang="ko-KR" altLang="en-US" sz="3200" spc="-45" dirty="0">
                <a:solidFill>
                  <a:srgbClr val="000D64"/>
                </a:solidFill>
                <a:ea typeface="Gothic A1 Light Bold"/>
              </a:rPr>
              <a:t> </a:t>
            </a:r>
            <a:r>
              <a:rPr lang="en-US" altLang="ko-KR" sz="3200" spc="-45" dirty="0">
                <a:solidFill>
                  <a:srgbClr val="000D64"/>
                </a:solidFill>
                <a:ea typeface="Gothic A1 Light Bold"/>
              </a:rPr>
              <a:t>201801599</a:t>
            </a:r>
          </a:p>
          <a:p>
            <a:pPr marL="0" lvl="0" indent="0" algn="ctr">
              <a:lnSpc>
                <a:spcPts val="2520"/>
              </a:lnSpc>
            </a:pPr>
            <a:endParaRPr lang="en-US" sz="3200" spc="-45" dirty="0">
              <a:solidFill>
                <a:srgbClr val="000D64"/>
              </a:solidFill>
              <a:ea typeface="Gothic A1 Light Bold"/>
            </a:endParaRPr>
          </a:p>
          <a:p>
            <a:pPr marL="0" lvl="0" indent="0" algn="ctr">
              <a:lnSpc>
                <a:spcPts val="2520"/>
              </a:lnSpc>
            </a:pPr>
            <a:r>
              <a:rPr lang="ko-KR" altLang="en-US" sz="3200" spc="-45" dirty="0">
                <a:solidFill>
                  <a:srgbClr val="000D64"/>
                </a:solidFill>
                <a:ea typeface="Gothic A1 Light Bold"/>
              </a:rPr>
              <a:t>파이썬</a:t>
            </a:r>
            <a:endParaRPr lang="en-US" altLang="ko-KR" sz="3200" spc="-45" dirty="0">
              <a:solidFill>
                <a:srgbClr val="000D64"/>
              </a:solidFill>
              <a:ea typeface="Gothic A1 Light Bold"/>
            </a:endParaRPr>
          </a:p>
          <a:p>
            <a:pPr marL="0" lvl="0" indent="0" algn="ctr">
              <a:lnSpc>
                <a:spcPts val="2520"/>
              </a:lnSpc>
            </a:pPr>
            <a:endParaRPr lang="en-US" altLang="ko-KR" sz="3200" spc="-45" dirty="0">
              <a:solidFill>
                <a:srgbClr val="000D64"/>
              </a:solidFill>
              <a:ea typeface="Gothic A1 Light Bold"/>
            </a:endParaRPr>
          </a:p>
          <a:p>
            <a:pPr marL="0" lvl="0" indent="0" algn="ctr">
              <a:lnSpc>
                <a:spcPts val="2520"/>
              </a:lnSpc>
            </a:pPr>
            <a:r>
              <a:rPr lang="en-US" sz="3200" spc="-45" dirty="0">
                <a:solidFill>
                  <a:srgbClr val="000D64"/>
                </a:solidFill>
                <a:ea typeface="Gothic A1 Light Bold"/>
              </a:rPr>
              <a:t>https://</a:t>
            </a:r>
            <a:r>
              <a:rPr lang="en-US" sz="3200" spc="-45" dirty="0" err="1">
                <a:solidFill>
                  <a:srgbClr val="000D64"/>
                </a:solidFill>
                <a:ea typeface="Gothic A1 Light Bold"/>
              </a:rPr>
              <a:t>github.com</a:t>
            </a:r>
            <a:r>
              <a:rPr lang="en-US" sz="3200" spc="-45" dirty="0">
                <a:solidFill>
                  <a:srgbClr val="000D64"/>
                </a:solidFill>
                <a:ea typeface="Gothic A1 Light Bold"/>
              </a:rPr>
              <a:t>/jhs99126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482131" y="4013640"/>
            <a:ext cx="3323738" cy="470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ko-KR" altLang="en-US" sz="4400" spc="-70" dirty="0">
                <a:solidFill>
                  <a:srgbClr val="FFFFFF"/>
                </a:solidFill>
                <a:ea typeface="Gothic A1 Bold"/>
              </a:rPr>
              <a:t>김재우</a:t>
            </a:r>
            <a:endParaRPr lang="en-US" sz="4400" spc="-70" dirty="0">
              <a:solidFill>
                <a:srgbClr val="FFFFFF"/>
              </a:solidFill>
              <a:ea typeface="Gothic A1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7482131" y="6389090"/>
            <a:ext cx="3323738" cy="227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</a:pPr>
            <a:endParaRPr lang="en-US" altLang="ko-KR" sz="3200" spc="-45" dirty="0">
              <a:solidFill>
                <a:srgbClr val="000D64"/>
              </a:solidFill>
              <a:ea typeface="Gothic A1 Light Bold"/>
            </a:endParaRPr>
          </a:p>
          <a:p>
            <a:pPr marL="0" lvl="0" indent="0" algn="ctr">
              <a:lnSpc>
                <a:spcPts val="2520"/>
              </a:lnSpc>
            </a:pPr>
            <a:r>
              <a:rPr lang="ko-KR" altLang="en-US" sz="3200" spc="-45" dirty="0">
                <a:solidFill>
                  <a:srgbClr val="000D64"/>
                </a:solidFill>
                <a:ea typeface="Gothic A1 Light Bold"/>
              </a:rPr>
              <a:t>학번 </a:t>
            </a:r>
            <a:r>
              <a:rPr lang="en-US" altLang="ko-KR" sz="3200" spc="-45" dirty="0">
                <a:solidFill>
                  <a:srgbClr val="000D64"/>
                </a:solidFill>
                <a:ea typeface="Gothic A1 Light Bold"/>
              </a:rPr>
              <a:t>:</a:t>
            </a:r>
            <a:r>
              <a:rPr lang="ko-KR" altLang="en-US" sz="3200" spc="-45" dirty="0">
                <a:solidFill>
                  <a:srgbClr val="000D64"/>
                </a:solidFill>
                <a:ea typeface="Gothic A1 Light Bold"/>
              </a:rPr>
              <a:t> </a:t>
            </a:r>
            <a:r>
              <a:rPr lang="en-US" altLang="ko-KR" sz="3200" spc="-45" dirty="0">
                <a:solidFill>
                  <a:srgbClr val="000D64"/>
                </a:solidFill>
                <a:ea typeface="Gothic A1 Light Bold"/>
              </a:rPr>
              <a:t>201801542</a:t>
            </a:r>
          </a:p>
          <a:p>
            <a:pPr marL="0" lvl="0" indent="0" algn="ctr">
              <a:lnSpc>
                <a:spcPts val="2520"/>
              </a:lnSpc>
            </a:pPr>
            <a:endParaRPr lang="en-US" sz="3200" spc="-45" dirty="0">
              <a:solidFill>
                <a:srgbClr val="000D64"/>
              </a:solidFill>
              <a:ea typeface="Gothic A1 Light Bold"/>
            </a:endParaRPr>
          </a:p>
          <a:p>
            <a:pPr marL="0" lvl="0" indent="0" algn="ctr">
              <a:lnSpc>
                <a:spcPts val="2520"/>
              </a:lnSpc>
            </a:pPr>
            <a:r>
              <a:rPr lang="ko-KR" altLang="en-US" sz="3200" spc="-45" dirty="0">
                <a:solidFill>
                  <a:srgbClr val="000D64"/>
                </a:solidFill>
                <a:ea typeface="Gothic A1 Light Bold"/>
              </a:rPr>
              <a:t>파이썬</a:t>
            </a:r>
            <a:endParaRPr lang="en-US" altLang="ko-KR" sz="3200" spc="-45" dirty="0">
              <a:solidFill>
                <a:srgbClr val="000D64"/>
              </a:solidFill>
              <a:ea typeface="Gothic A1 Light Bold"/>
            </a:endParaRPr>
          </a:p>
          <a:p>
            <a:pPr marL="0" lvl="0" indent="0" algn="ctr">
              <a:lnSpc>
                <a:spcPts val="2520"/>
              </a:lnSpc>
            </a:pPr>
            <a:endParaRPr lang="en-US" sz="3200" spc="-45" dirty="0">
              <a:solidFill>
                <a:srgbClr val="000D64"/>
              </a:solidFill>
              <a:ea typeface="Gothic A1 Light Bold"/>
            </a:endParaRPr>
          </a:p>
          <a:p>
            <a:pPr marL="0" lvl="0" indent="0" algn="ctr">
              <a:lnSpc>
                <a:spcPts val="2520"/>
              </a:lnSpc>
            </a:pPr>
            <a:r>
              <a:rPr lang="en-US" sz="3200" spc="-45" dirty="0">
                <a:solidFill>
                  <a:srgbClr val="000D64"/>
                </a:solidFill>
                <a:ea typeface="Gothic A1 Light Bold"/>
              </a:rPr>
              <a:t>https://</a:t>
            </a:r>
            <a:r>
              <a:rPr lang="en-US" sz="3200" spc="-45" dirty="0" err="1">
                <a:solidFill>
                  <a:srgbClr val="000D64"/>
                </a:solidFill>
                <a:ea typeface="Gothic A1 Light Bold"/>
              </a:rPr>
              <a:t>github.com</a:t>
            </a:r>
            <a:r>
              <a:rPr lang="en-US" sz="3200" spc="-45" dirty="0">
                <a:solidFill>
                  <a:srgbClr val="000D64"/>
                </a:solidFill>
                <a:ea typeface="Gothic A1 Light Bold"/>
              </a:rPr>
              <a:t>/</a:t>
            </a:r>
            <a:r>
              <a:rPr lang="en-US" sz="3200" spc="-45" dirty="0" err="1">
                <a:solidFill>
                  <a:srgbClr val="000D64"/>
                </a:solidFill>
                <a:ea typeface="Gothic A1 Light Bold"/>
              </a:rPr>
              <a:t>HyeonLang</a:t>
            </a:r>
            <a:endParaRPr lang="en-US" sz="3200" spc="-45" dirty="0">
              <a:solidFill>
                <a:srgbClr val="000D64"/>
              </a:solidFill>
              <a:ea typeface="Gothic A1 Light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2551382" y="4013640"/>
            <a:ext cx="3323738" cy="470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ko-KR" altLang="en-US" sz="4400" spc="-70" dirty="0">
                <a:solidFill>
                  <a:srgbClr val="FFFFFF"/>
                </a:solidFill>
                <a:ea typeface="Gothic A1 Bold"/>
              </a:rPr>
              <a:t>고성민</a:t>
            </a:r>
            <a:endParaRPr lang="en-US" sz="4400" spc="-70" dirty="0">
              <a:solidFill>
                <a:srgbClr val="FFFFFF"/>
              </a:solidFill>
              <a:ea typeface="Gothic A1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2551382" y="6389090"/>
            <a:ext cx="3323738" cy="2258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endParaRPr lang="en-US" altLang="ko-KR" sz="3200" spc="-45" dirty="0">
              <a:solidFill>
                <a:srgbClr val="000D64"/>
              </a:solidFill>
              <a:ea typeface="Gothic A1 Light Bold"/>
            </a:endParaRPr>
          </a:p>
          <a:p>
            <a:pPr algn="ctr">
              <a:lnSpc>
                <a:spcPts val="2520"/>
              </a:lnSpc>
            </a:pPr>
            <a:r>
              <a:rPr lang="ko-KR" altLang="en-US" sz="3200" spc="-45" dirty="0">
                <a:solidFill>
                  <a:srgbClr val="000D64"/>
                </a:solidFill>
                <a:ea typeface="Gothic A1 Light Bold"/>
              </a:rPr>
              <a:t>학번 </a:t>
            </a:r>
            <a:r>
              <a:rPr lang="en-US" altLang="ko-KR" sz="3200" spc="-45" dirty="0">
                <a:solidFill>
                  <a:srgbClr val="000D64"/>
                </a:solidFill>
                <a:ea typeface="Gothic A1 Light Bold"/>
              </a:rPr>
              <a:t>:</a:t>
            </a:r>
            <a:r>
              <a:rPr lang="ko-KR" altLang="en-US" sz="3200" spc="-45" dirty="0">
                <a:solidFill>
                  <a:srgbClr val="000D64"/>
                </a:solidFill>
                <a:ea typeface="Gothic A1 Light Bold"/>
              </a:rPr>
              <a:t> </a:t>
            </a:r>
            <a:r>
              <a:rPr lang="en-US" altLang="ko-KR" sz="3200" spc="-45" dirty="0">
                <a:solidFill>
                  <a:srgbClr val="000D64"/>
                </a:solidFill>
                <a:ea typeface="Gothic A1 Light Bold"/>
              </a:rPr>
              <a:t>20171608</a:t>
            </a:r>
            <a:endParaRPr lang="en-US" sz="3200" spc="-45" dirty="0">
              <a:solidFill>
                <a:srgbClr val="000D64"/>
              </a:solidFill>
              <a:ea typeface="Gothic A1 Light Bold"/>
            </a:endParaRPr>
          </a:p>
          <a:p>
            <a:pPr algn="ctr">
              <a:lnSpc>
                <a:spcPts val="2520"/>
              </a:lnSpc>
            </a:pPr>
            <a:endParaRPr lang="en-US" sz="2800" spc="-45" dirty="0">
              <a:solidFill>
                <a:srgbClr val="000D64"/>
              </a:solidFill>
              <a:ea typeface="Gothic A1 Light Bold"/>
            </a:endParaRPr>
          </a:p>
          <a:p>
            <a:pPr algn="ctr">
              <a:lnSpc>
                <a:spcPts val="2520"/>
              </a:lnSpc>
            </a:pPr>
            <a:r>
              <a:rPr lang="ko-KR" altLang="en-US" sz="2800" spc="-45" dirty="0">
                <a:solidFill>
                  <a:srgbClr val="000D64"/>
                </a:solidFill>
                <a:ea typeface="Gothic A1 Light Bold"/>
              </a:rPr>
              <a:t>파이썬</a:t>
            </a:r>
            <a:endParaRPr lang="en-US" altLang="ko-KR" sz="2800" spc="-45" dirty="0">
              <a:solidFill>
                <a:srgbClr val="000D64"/>
              </a:solidFill>
              <a:ea typeface="Gothic A1 Light Bold"/>
            </a:endParaRPr>
          </a:p>
          <a:p>
            <a:pPr algn="ctr">
              <a:lnSpc>
                <a:spcPts val="2520"/>
              </a:lnSpc>
            </a:pPr>
            <a:endParaRPr lang="en-US" sz="2800" spc="-45" dirty="0">
              <a:solidFill>
                <a:srgbClr val="000D64"/>
              </a:solidFill>
              <a:ea typeface="Gothic A1 Light Bold"/>
            </a:endParaRPr>
          </a:p>
          <a:p>
            <a:pPr algn="ctr">
              <a:lnSpc>
                <a:spcPts val="2520"/>
              </a:lnSpc>
            </a:pPr>
            <a:r>
              <a:rPr lang="en-US" sz="2800" spc="-45" dirty="0">
                <a:solidFill>
                  <a:srgbClr val="000D64"/>
                </a:solidFill>
                <a:ea typeface="Gothic A1 Light Bold"/>
              </a:rPr>
              <a:t>https://</a:t>
            </a:r>
            <a:r>
              <a:rPr lang="en-US" sz="2800" spc="-45" dirty="0" err="1">
                <a:solidFill>
                  <a:srgbClr val="000D64"/>
                </a:solidFill>
                <a:ea typeface="Gothic A1 Light Bold"/>
              </a:rPr>
              <a:t>github.com</a:t>
            </a:r>
            <a:r>
              <a:rPr lang="en-US" sz="2800" spc="-45" dirty="0">
                <a:solidFill>
                  <a:srgbClr val="000D64"/>
                </a:solidFill>
                <a:ea typeface="Gothic A1 Light Bold"/>
              </a:rPr>
              <a:t>/sm970309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32481A4-49D8-F51F-7304-F5236F4572C0}"/>
              </a:ext>
            </a:extLst>
          </p:cNvPr>
          <p:cNvSpPr txBox="1"/>
          <p:nvPr/>
        </p:nvSpPr>
        <p:spPr>
          <a:xfrm>
            <a:off x="4221012" y="9142725"/>
            <a:ext cx="98430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dirty="0" err="1"/>
              <a:t>깃허브</a:t>
            </a:r>
            <a:r>
              <a:rPr kumimoji="1" lang="ko-KR" altLang="en-US" sz="2800" dirty="0"/>
              <a:t> 협업 주소 </a:t>
            </a:r>
            <a:r>
              <a:rPr kumimoji="1" lang="en-US" altLang="ko-KR" sz="2800" dirty="0"/>
              <a:t>:</a:t>
            </a:r>
            <a:r>
              <a:rPr kumimoji="1" lang="ko-KR" altLang="en-US" sz="2800" dirty="0"/>
              <a:t> </a:t>
            </a:r>
            <a:r>
              <a:rPr kumimoji="1" lang="en" altLang="ko-Kore-KR" sz="2800" dirty="0"/>
              <a:t>https://</a:t>
            </a:r>
            <a:r>
              <a:rPr kumimoji="1" lang="en" altLang="ko-Kore-KR" sz="2800" dirty="0" err="1"/>
              <a:t>github.com</a:t>
            </a:r>
            <a:r>
              <a:rPr kumimoji="1" lang="en" altLang="ko-Kore-KR" sz="2800" dirty="0"/>
              <a:t>/jhs99126/</a:t>
            </a:r>
            <a:r>
              <a:rPr kumimoji="1" lang="en" altLang="ko-Kore-KR" sz="2800" dirty="0" err="1"/>
              <a:t>CapstoneDesign</a:t>
            </a:r>
            <a:endParaRPr kumimoji="1" lang="ko-Kore-KR" altLang="en-US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12469" y="3281082"/>
            <a:ext cx="16663062" cy="2736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749"/>
              </a:lnSpc>
            </a:pPr>
            <a:r>
              <a:rPr lang="ko-KR" altLang="en-US" sz="132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ea typeface="+mj-ea"/>
              </a:rPr>
              <a:t>주제 발표</a:t>
            </a:r>
            <a:endParaRPr lang="en-US" sz="13200" u="none" dirty="0">
              <a:solidFill>
                <a:schemeClr val="tx2">
                  <a:lumMod val="20000"/>
                  <a:lumOff val="8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8613092" y="6972300"/>
            <a:ext cx="1061816" cy="0"/>
          </a:xfrm>
          <a:prstGeom prst="line">
            <a:avLst/>
          </a:prstGeom>
          <a:ln w="142875" cap="flat">
            <a:solidFill>
              <a:srgbClr val="6CE5E8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주제</a:t>
            </a:r>
            <a:endParaRPr lang="en-US" sz="65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2895600" y="1104900"/>
            <a:ext cx="14579931" cy="39376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2F0B31-F3DC-A438-A863-4676FE76417D}"/>
              </a:ext>
            </a:extLst>
          </p:cNvPr>
          <p:cNvSpPr txBox="1"/>
          <p:nvPr/>
        </p:nvSpPr>
        <p:spPr>
          <a:xfrm>
            <a:off x="5212795" y="4778781"/>
            <a:ext cx="7616829" cy="1126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9600" spc="-260" dirty="0">
                <a:solidFill>
                  <a:srgbClr val="004CC7"/>
                </a:solidFill>
                <a:ea typeface="Gothic A1 Black Bold"/>
              </a:rPr>
              <a:t>동영상 필터링</a:t>
            </a:r>
            <a:endParaRPr lang="en-US" altLang="ko-KR" sz="9600" spc="-260" dirty="0">
              <a:solidFill>
                <a:srgbClr val="004CC7"/>
              </a:solidFill>
              <a:ea typeface="Gothic A1 Black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개발  목적</a:t>
            </a:r>
            <a:endParaRPr lang="en-US" sz="65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4800600" y="1144276"/>
            <a:ext cx="12674931" cy="36824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074" name="Picture 2" descr="유튜브 '노란딱지' 그것이 알고 싶다 &lt; 미디어 (미오 홈피 섹션) &lt; 금준경 기자 - 미디어오늘">
            <a:extLst>
              <a:ext uri="{FF2B5EF4-FFF2-40B4-BE49-F238E27FC236}">
                <a16:creationId xmlns:a16="http://schemas.microsoft.com/office/drawing/2014/main" id="{04E31CC5-1100-6CF6-C1FA-C10E4C245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543300"/>
            <a:ext cx="4476750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ABD78B-2170-EEDF-54E4-805C0587DE6B}"/>
              </a:ext>
            </a:extLst>
          </p:cNvPr>
          <p:cNvSpPr txBox="1"/>
          <p:nvPr/>
        </p:nvSpPr>
        <p:spPr>
          <a:xfrm>
            <a:off x="6096000" y="3543300"/>
            <a:ext cx="10982494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en-US" altLang="ko-Kore-KR" sz="4400" dirty="0">
              <a:solidFill>
                <a:srgbClr val="4678B6"/>
              </a:solidFill>
            </a:endParaRPr>
          </a:p>
          <a:p>
            <a:r>
              <a:rPr kumimoji="1" lang="ko-KR" altLang="en-US" sz="4400" dirty="0">
                <a:solidFill>
                  <a:srgbClr val="4678B6"/>
                </a:solidFill>
              </a:rPr>
              <a:t>유튜브 같은 경우</a:t>
            </a:r>
            <a:endParaRPr kumimoji="1" lang="en-US" altLang="ko-Kore-KR" sz="4400" dirty="0">
              <a:solidFill>
                <a:srgbClr val="4678B6"/>
              </a:solidFill>
            </a:endParaRPr>
          </a:p>
          <a:p>
            <a:r>
              <a:rPr kumimoji="1" lang="ko-Kore-KR" altLang="en-US" sz="4400" dirty="0">
                <a:solidFill>
                  <a:srgbClr val="4678B6"/>
                </a:solidFill>
              </a:rPr>
              <a:t>일정</a:t>
            </a:r>
            <a:r>
              <a:rPr kumimoji="1" lang="ko-KR" altLang="en-US" sz="4400" dirty="0">
                <a:solidFill>
                  <a:srgbClr val="4678B6"/>
                </a:solidFill>
              </a:rPr>
              <a:t> 수위 이상의 영상들은 영상제작자에게 </a:t>
            </a:r>
            <a:endParaRPr kumimoji="1" lang="en-US" altLang="ko-KR" sz="4400" dirty="0">
              <a:solidFill>
                <a:srgbClr val="4678B6"/>
              </a:solidFill>
            </a:endParaRPr>
          </a:p>
          <a:p>
            <a:r>
              <a:rPr kumimoji="1" lang="ko-KR" altLang="en-US" sz="4400" dirty="0">
                <a:solidFill>
                  <a:srgbClr val="4678B6"/>
                </a:solidFill>
              </a:rPr>
              <a:t>수익을 주지 않음</a:t>
            </a:r>
            <a:endParaRPr kumimoji="1" lang="en-US" altLang="ko-KR" sz="4400" dirty="0">
              <a:solidFill>
                <a:srgbClr val="4678B6"/>
              </a:solidFill>
            </a:endParaRPr>
          </a:p>
          <a:p>
            <a:endParaRPr kumimoji="1" lang="en-US" altLang="ko-Kore-KR" sz="4400" dirty="0">
              <a:solidFill>
                <a:srgbClr val="4678B6"/>
              </a:solidFill>
            </a:endParaRPr>
          </a:p>
          <a:p>
            <a:r>
              <a:rPr kumimoji="1" lang="ko-Kore-KR" altLang="en-US" sz="4400" dirty="0">
                <a:solidFill>
                  <a:srgbClr val="4678B6"/>
                </a:solidFill>
              </a:rPr>
              <a:t> </a:t>
            </a:r>
            <a:r>
              <a:rPr kumimoji="1" lang="ko-KR" altLang="en-US" sz="4400" dirty="0">
                <a:solidFill>
                  <a:srgbClr val="4678B6"/>
                </a:solidFill>
              </a:rPr>
              <a:t>         필터링의 필요성이 강조</a:t>
            </a:r>
            <a:endParaRPr kumimoji="1" lang="ko-Kore-KR" altLang="en-US" sz="4400" dirty="0">
              <a:solidFill>
                <a:srgbClr val="4678B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F89B4-1766-2E3B-A3D2-A36EBD748476}"/>
              </a:ext>
            </a:extLst>
          </p:cNvPr>
          <p:cNvSpPr txBox="1"/>
          <p:nvPr/>
        </p:nvSpPr>
        <p:spPr>
          <a:xfrm>
            <a:off x="1371600" y="209550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800" dirty="0">
                <a:solidFill>
                  <a:srgbClr val="4678B6"/>
                </a:solidFill>
              </a:rPr>
              <a:t>예시</a:t>
            </a:r>
          </a:p>
        </p:txBody>
      </p:sp>
      <p:pic>
        <p:nvPicPr>
          <p:cNvPr id="10" name="그래픽 9" descr="오른쪽 화살표 단색으로 채워진">
            <a:extLst>
              <a:ext uri="{FF2B5EF4-FFF2-40B4-BE49-F238E27FC236}">
                <a16:creationId xmlns:a16="http://schemas.microsoft.com/office/drawing/2014/main" id="{B746678A-FBBE-5DA9-FC4C-8F42A4033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24600" y="681312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94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개발  목적</a:t>
            </a:r>
            <a:endParaRPr lang="en-US" sz="65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4800600" y="1144276"/>
            <a:ext cx="12674931" cy="36824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AB72A-7A64-3AC4-AFAD-EDCDE88ECDDD}"/>
              </a:ext>
            </a:extLst>
          </p:cNvPr>
          <p:cNvSpPr txBox="1"/>
          <p:nvPr/>
        </p:nvSpPr>
        <p:spPr>
          <a:xfrm>
            <a:off x="1195351" y="2295823"/>
            <a:ext cx="1589730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rgbClr val="0070C0"/>
                </a:solidFill>
              </a:rPr>
              <a:t>영상제작 및 편집 과정에서 </a:t>
            </a:r>
            <a:endParaRPr lang="en-US" altLang="ko-KR" sz="4000" dirty="0">
              <a:solidFill>
                <a:srgbClr val="0070C0"/>
              </a:solidFill>
            </a:endParaRPr>
          </a:p>
          <a:p>
            <a:pPr algn="ctr"/>
            <a:r>
              <a:rPr lang="en-US" altLang="ko-KR" sz="4000" b="1" dirty="0">
                <a:solidFill>
                  <a:srgbClr val="0070C0"/>
                </a:solidFill>
              </a:rPr>
              <a:t>	</a:t>
            </a:r>
            <a:r>
              <a:rPr lang="ko-KR" altLang="en-US" sz="4000" b="1" dirty="0">
                <a:solidFill>
                  <a:srgbClr val="0070C0"/>
                </a:solidFill>
              </a:rPr>
              <a:t>욕설</a:t>
            </a:r>
            <a:r>
              <a:rPr lang="en-US" altLang="ko-KR" sz="4000" b="1" dirty="0">
                <a:solidFill>
                  <a:srgbClr val="0070C0"/>
                </a:solidFill>
              </a:rPr>
              <a:t>,</a:t>
            </a:r>
            <a:r>
              <a:rPr lang="ko-KR" altLang="en-US" sz="4000" b="1" dirty="0">
                <a:solidFill>
                  <a:srgbClr val="0070C0"/>
                </a:solidFill>
              </a:rPr>
              <a:t> 비속어</a:t>
            </a:r>
            <a:r>
              <a:rPr lang="en-US" altLang="ko-KR" sz="4000" b="1" dirty="0">
                <a:solidFill>
                  <a:srgbClr val="0070C0"/>
                </a:solidFill>
              </a:rPr>
              <a:t>, </a:t>
            </a:r>
            <a:r>
              <a:rPr lang="ko-KR" altLang="en-US" sz="4000" b="1" dirty="0">
                <a:solidFill>
                  <a:srgbClr val="0070C0"/>
                </a:solidFill>
              </a:rPr>
              <a:t>부적절한 표현 </a:t>
            </a:r>
            <a:r>
              <a:rPr lang="ko-KR" altLang="en-US" sz="4000" dirty="0">
                <a:solidFill>
                  <a:srgbClr val="0070C0"/>
                </a:solidFill>
              </a:rPr>
              <a:t>등</a:t>
            </a:r>
            <a:r>
              <a:rPr lang="en-US" altLang="ko-KR" sz="4000" dirty="0">
                <a:solidFill>
                  <a:srgbClr val="0070C0"/>
                </a:solidFill>
              </a:rPr>
              <a:t>,</a:t>
            </a:r>
            <a:r>
              <a:rPr lang="ko-KR" altLang="en-US" sz="4000" dirty="0">
                <a:solidFill>
                  <a:srgbClr val="0070C0"/>
                </a:solidFill>
              </a:rPr>
              <a:t> 혹은 </a:t>
            </a:r>
            <a:r>
              <a:rPr lang="ko-KR" altLang="en-US" sz="4000" b="1" dirty="0">
                <a:solidFill>
                  <a:srgbClr val="0070C0"/>
                </a:solidFill>
              </a:rPr>
              <a:t>변경하고 싶은 소리 </a:t>
            </a:r>
            <a:r>
              <a:rPr lang="ko-KR" altLang="en-US" sz="4000" dirty="0">
                <a:solidFill>
                  <a:srgbClr val="0070C0"/>
                </a:solidFill>
              </a:rPr>
              <a:t>등</a:t>
            </a:r>
            <a:endParaRPr lang="en-US" altLang="ko-KR" sz="4000" dirty="0">
              <a:solidFill>
                <a:srgbClr val="0070C0"/>
              </a:solidFill>
            </a:endParaRPr>
          </a:p>
          <a:p>
            <a:pPr algn="ctr"/>
            <a:endParaRPr lang="en-US" altLang="ko-KR" sz="4000" dirty="0">
              <a:solidFill>
                <a:srgbClr val="0070C0"/>
              </a:solidFill>
            </a:endParaRPr>
          </a:p>
          <a:p>
            <a:pPr algn="ctr"/>
            <a:r>
              <a:rPr lang="en-US" altLang="ko-KR" sz="4000" dirty="0">
                <a:solidFill>
                  <a:srgbClr val="0070C0"/>
                </a:solidFill>
              </a:rPr>
              <a:t>‘</a:t>
            </a:r>
            <a:r>
              <a:rPr lang="ko-KR" altLang="en-US" sz="4000" dirty="0">
                <a:solidFill>
                  <a:srgbClr val="0070C0"/>
                </a:solidFill>
              </a:rPr>
              <a:t>소음 필터링</a:t>
            </a:r>
            <a:r>
              <a:rPr lang="en-US" altLang="ko-KR" sz="4000" dirty="0">
                <a:solidFill>
                  <a:srgbClr val="0070C0"/>
                </a:solidFill>
              </a:rPr>
              <a:t>(</a:t>
            </a:r>
            <a:r>
              <a:rPr lang="ko-KR" altLang="en-US" sz="4000" dirty="0" err="1">
                <a:solidFill>
                  <a:srgbClr val="0070C0"/>
                </a:solidFill>
              </a:rPr>
              <a:t>삐처리</a:t>
            </a:r>
            <a:r>
              <a:rPr lang="en-US" altLang="ko-KR" sz="4000" dirty="0">
                <a:solidFill>
                  <a:srgbClr val="0070C0"/>
                </a:solidFill>
              </a:rPr>
              <a:t>)’</a:t>
            </a:r>
            <a:r>
              <a:rPr lang="ko-KR" altLang="en-US" sz="4000" dirty="0">
                <a:solidFill>
                  <a:srgbClr val="0070C0"/>
                </a:solidFill>
              </a:rPr>
              <a:t> 혹은 </a:t>
            </a:r>
            <a:r>
              <a:rPr lang="en-US" altLang="ko-KR" sz="4000" dirty="0">
                <a:solidFill>
                  <a:srgbClr val="0070C0"/>
                </a:solidFill>
              </a:rPr>
              <a:t>‘</a:t>
            </a:r>
            <a:r>
              <a:rPr lang="ko-KR" altLang="en-US" sz="4000" dirty="0">
                <a:solidFill>
                  <a:srgbClr val="0070C0"/>
                </a:solidFill>
              </a:rPr>
              <a:t>소리 변경</a:t>
            </a:r>
            <a:r>
              <a:rPr lang="en-US" altLang="ko-KR" sz="4000" dirty="0">
                <a:solidFill>
                  <a:srgbClr val="0070C0"/>
                </a:solidFill>
              </a:rPr>
              <a:t>’ </a:t>
            </a:r>
            <a:r>
              <a:rPr lang="ko-KR" altLang="en-US" sz="4000" dirty="0">
                <a:solidFill>
                  <a:srgbClr val="0070C0"/>
                </a:solidFill>
              </a:rPr>
              <a:t>하는 </a:t>
            </a:r>
            <a:r>
              <a:rPr lang="ko-KR" altLang="en-US" sz="4000" b="1" dirty="0">
                <a:solidFill>
                  <a:srgbClr val="0070C0"/>
                </a:solidFill>
              </a:rPr>
              <a:t>시간과 인력의 소요가 많음</a:t>
            </a:r>
          </a:p>
        </p:txBody>
      </p:sp>
      <p:sp>
        <p:nvSpPr>
          <p:cNvPr id="5" name="아래쪽 화살표[D] 4">
            <a:extLst>
              <a:ext uri="{FF2B5EF4-FFF2-40B4-BE49-F238E27FC236}">
                <a16:creationId xmlns:a16="http://schemas.microsoft.com/office/drawing/2014/main" id="{A6BC3745-5204-6716-9E3D-C7249B7E216A}"/>
              </a:ext>
            </a:extLst>
          </p:cNvPr>
          <p:cNvSpPr/>
          <p:nvPr/>
        </p:nvSpPr>
        <p:spPr>
          <a:xfrm>
            <a:off x="8648700" y="5183372"/>
            <a:ext cx="990600" cy="1066800"/>
          </a:xfrm>
          <a:prstGeom prst="downArrow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042024-8A95-4024-1936-6600FAEDBF19}"/>
              </a:ext>
            </a:extLst>
          </p:cNvPr>
          <p:cNvSpPr txBox="1"/>
          <p:nvPr/>
        </p:nvSpPr>
        <p:spPr>
          <a:xfrm>
            <a:off x="2505003" y="6743700"/>
            <a:ext cx="1327799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rgbClr val="0070C0"/>
                </a:solidFill>
              </a:rPr>
              <a:t>음성인식과 자연어 처리를 </a:t>
            </a:r>
            <a:r>
              <a:rPr lang="ko-KR" altLang="en-US" sz="5400" dirty="0">
                <a:solidFill>
                  <a:srgbClr val="0070C0"/>
                </a:solidFill>
              </a:rPr>
              <a:t>사용하여 </a:t>
            </a:r>
            <a:r>
              <a:rPr lang="ko-KR" altLang="en-US" sz="5400" b="1" dirty="0">
                <a:solidFill>
                  <a:srgbClr val="0070C0"/>
                </a:solidFill>
              </a:rPr>
              <a:t>자동화</a:t>
            </a:r>
          </a:p>
          <a:p>
            <a:pPr algn="ctr"/>
            <a:r>
              <a:rPr lang="ko-KR" altLang="en-US" sz="5400" dirty="0">
                <a:solidFill>
                  <a:srgbClr val="0070C0"/>
                </a:solidFill>
              </a:rPr>
              <a:t>시간과 인력의 소요를 줄임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2469" y="654994"/>
            <a:ext cx="9888306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5"/>
              </a:lnSpc>
            </a:pPr>
            <a:r>
              <a:rPr lang="ko-KR" altLang="en-US" sz="6500" spc="-260" dirty="0">
                <a:solidFill>
                  <a:srgbClr val="004CC7"/>
                </a:solidFill>
                <a:ea typeface="Gothic A1 Black Bold"/>
              </a:rPr>
              <a:t>현재 기술과 비교</a:t>
            </a:r>
            <a:endParaRPr lang="en-US" altLang="ko-KR" sz="6500" spc="-260" dirty="0">
              <a:solidFill>
                <a:srgbClr val="004CC7"/>
              </a:solidFill>
              <a:ea typeface="Gothic A1 Black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7010401" y="1144276"/>
            <a:ext cx="10465130" cy="36824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3D696B-877A-F1DC-64D8-A5CCA494AE74}"/>
              </a:ext>
            </a:extLst>
          </p:cNvPr>
          <p:cNvSpPr txBox="1"/>
          <p:nvPr/>
        </p:nvSpPr>
        <p:spPr>
          <a:xfrm>
            <a:off x="2043323" y="2384876"/>
            <a:ext cx="11450571" cy="40626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600" dirty="0">
                <a:solidFill>
                  <a:srgbClr val="4678B6"/>
                </a:solidFill>
              </a:rPr>
              <a:t>현재 기술의 사용은 제한적</a:t>
            </a:r>
            <a:endParaRPr kumimoji="1" lang="en-US" altLang="ko-KR" sz="6600" dirty="0">
              <a:solidFill>
                <a:srgbClr val="4678B6"/>
              </a:solidFill>
            </a:endParaRPr>
          </a:p>
          <a:p>
            <a:r>
              <a:rPr kumimoji="1" lang="en-US" altLang="ko-KR" sz="6600" dirty="0">
                <a:solidFill>
                  <a:srgbClr val="4678B6"/>
                </a:solidFill>
              </a:rPr>
              <a:t>	</a:t>
            </a:r>
            <a:r>
              <a:rPr kumimoji="1" lang="en-US" altLang="ko-KR" sz="6000" dirty="0">
                <a:solidFill>
                  <a:srgbClr val="4678B6"/>
                </a:solidFill>
              </a:rPr>
              <a:t>-</a:t>
            </a:r>
            <a:r>
              <a:rPr kumimoji="1" lang="ko-KR" altLang="en-US" sz="6000" dirty="0">
                <a:solidFill>
                  <a:srgbClr val="4678B6"/>
                </a:solidFill>
              </a:rPr>
              <a:t> </a:t>
            </a:r>
            <a:r>
              <a:rPr kumimoji="1" lang="ko-KR" altLang="en-US" sz="6000" b="1" dirty="0">
                <a:solidFill>
                  <a:srgbClr val="4678B6"/>
                </a:solidFill>
              </a:rPr>
              <a:t>음성                텍스트 </a:t>
            </a:r>
            <a:r>
              <a:rPr kumimoji="1" lang="ko-KR" altLang="en-US" sz="6000" dirty="0">
                <a:solidFill>
                  <a:srgbClr val="4678B6"/>
                </a:solidFill>
              </a:rPr>
              <a:t>위주</a:t>
            </a:r>
            <a:endParaRPr kumimoji="1" lang="en-US" altLang="ko-KR" sz="6000" dirty="0">
              <a:solidFill>
                <a:srgbClr val="4678B6"/>
              </a:solidFill>
            </a:endParaRPr>
          </a:p>
          <a:p>
            <a:r>
              <a:rPr kumimoji="1" lang="en-US" altLang="ko-KR" sz="6000" dirty="0">
                <a:solidFill>
                  <a:srgbClr val="4678B6"/>
                </a:solidFill>
              </a:rPr>
              <a:t>	-</a:t>
            </a:r>
            <a:r>
              <a:rPr kumimoji="1" lang="ko-KR" altLang="en-US" sz="6000" dirty="0">
                <a:solidFill>
                  <a:srgbClr val="4678B6"/>
                </a:solidFill>
              </a:rPr>
              <a:t> 이를 바탕으로 </a:t>
            </a:r>
            <a:r>
              <a:rPr kumimoji="1" lang="ko-KR" altLang="en-US" sz="6000" b="1" dirty="0">
                <a:solidFill>
                  <a:srgbClr val="4678B6"/>
                </a:solidFill>
              </a:rPr>
              <a:t>자막 </a:t>
            </a:r>
            <a:r>
              <a:rPr kumimoji="1" lang="ko-KR" altLang="en-US" sz="6000" dirty="0">
                <a:solidFill>
                  <a:srgbClr val="4678B6"/>
                </a:solidFill>
              </a:rPr>
              <a:t>혹은 </a:t>
            </a:r>
            <a:r>
              <a:rPr kumimoji="1" lang="ko-KR" altLang="en-US" sz="6000" b="1" dirty="0">
                <a:solidFill>
                  <a:srgbClr val="4678B6"/>
                </a:solidFill>
              </a:rPr>
              <a:t>번역</a:t>
            </a:r>
            <a:endParaRPr kumimoji="1" lang="en-US" altLang="ko-KR" sz="6000" b="1" dirty="0">
              <a:solidFill>
                <a:srgbClr val="4678B6"/>
              </a:solidFill>
            </a:endParaRPr>
          </a:p>
          <a:p>
            <a:endParaRPr kumimoji="1" lang="ko-Kore-KR" altLang="en-US" sz="6600" dirty="0">
              <a:solidFill>
                <a:srgbClr val="4678B6"/>
              </a:solidFill>
            </a:endParaRPr>
          </a:p>
        </p:txBody>
      </p:sp>
      <p:sp>
        <p:nvSpPr>
          <p:cNvPr id="5" name="오른쪽 화살표[R] 4">
            <a:extLst>
              <a:ext uri="{FF2B5EF4-FFF2-40B4-BE49-F238E27FC236}">
                <a16:creationId xmlns:a16="http://schemas.microsoft.com/office/drawing/2014/main" id="{408B0A48-6AF7-E357-E399-3FB472B2FC26}"/>
              </a:ext>
            </a:extLst>
          </p:cNvPr>
          <p:cNvSpPr/>
          <p:nvPr/>
        </p:nvSpPr>
        <p:spPr>
          <a:xfrm>
            <a:off x="5257800" y="3771900"/>
            <a:ext cx="2166375" cy="3230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A25F6B-4914-E871-4A51-E00BDF01D72A}"/>
              </a:ext>
            </a:extLst>
          </p:cNvPr>
          <p:cNvSpPr txBox="1"/>
          <p:nvPr/>
        </p:nvSpPr>
        <p:spPr>
          <a:xfrm>
            <a:off x="8002326" y="5014863"/>
            <a:ext cx="37542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4678B6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 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36D31F-5B8B-68D6-3F39-17F448CDC829}"/>
              </a:ext>
            </a:extLst>
          </p:cNvPr>
          <p:cNvSpPr txBox="1"/>
          <p:nvPr/>
        </p:nvSpPr>
        <p:spPr>
          <a:xfrm>
            <a:off x="2034358" y="6471379"/>
            <a:ext cx="1570494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b="1" dirty="0">
                <a:solidFill>
                  <a:srgbClr val="4678B6"/>
                </a:solidFill>
              </a:rPr>
              <a:t>응용</a:t>
            </a:r>
            <a:endParaRPr kumimoji="1" lang="en-US" altLang="ko-Kore-KR" sz="6000" b="1" dirty="0">
              <a:solidFill>
                <a:srgbClr val="4678B6"/>
              </a:solidFill>
            </a:endParaRPr>
          </a:p>
          <a:p>
            <a:r>
              <a:rPr kumimoji="1" lang="en-US" altLang="ko-Kore-KR" sz="6000" dirty="0">
                <a:solidFill>
                  <a:srgbClr val="4678B6"/>
                </a:solidFill>
              </a:rPr>
              <a:t>	-</a:t>
            </a:r>
            <a:r>
              <a:rPr kumimoji="1" lang="ko-KR" altLang="en-US" sz="6000" dirty="0">
                <a:solidFill>
                  <a:srgbClr val="4678B6"/>
                </a:solidFill>
              </a:rPr>
              <a:t> </a:t>
            </a:r>
            <a:r>
              <a:rPr kumimoji="1" lang="ko-Kore-KR" altLang="en-US" sz="6000" dirty="0">
                <a:solidFill>
                  <a:srgbClr val="4678B6"/>
                </a:solidFill>
              </a:rPr>
              <a:t>이를</a:t>
            </a:r>
            <a:r>
              <a:rPr kumimoji="1" lang="ko-KR" altLang="en-US" sz="6000" dirty="0">
                <a:solidFill>
                  <a:srgbClr val="4678B6"/>
                </a:solidFill>
              </a:rPr>
              <a:t> 응용하여 </a:t>
            </a:r>
            <a:r>
              <a:rPr kumimoji="1" lang="ko-KR" altLang="en-US" sz="6000" b="1" dirty="0">
                <a:solidFill>
                  <a:srgbClr val="4678B6"/>
                </a:solidFill>
              </a:rPr>
              <a:t>영상</a:t>
            </a:r>
            <a:r>
              <a:rPr kumimoji="1" lang="en-US" altLang="ko-KR" sz="6000" b="1" dirty="0">
                <a:solidFill>
                  <a:srgbClr val="4678B6"/>
                </a:solidFill>
              </a:rPr>
              <a:t>,</a:t>
            </a:r>
            <a:r>
              <a:rPr kumimoji="1" lang="ko-KR" altLang="en-US" sz="6000" b="1" dirty="0">
                <a:solidFill>
                  <a:srgbClr val="4678B6"/>
                </a:solidFill>
              </a:rPr>
              <a:t> 오디오 </a:t>
            </a:r>
            <a:r>
              <a:rPr kumimoji="1" lang="ko-KR" altLang="en-US" sz="6000" dirty="0">
                <a:solidFill>
                  <a:srgbClr val="4678B6"/>
                </a:solidFill>
              </a:rPr>
              <a:t>편집에 </a:t>
            </a:r>
            <a:endParaRPr kumimoji="1" lang="en-US" altLang="ko-KR" sz="6000" dirty="0">
              <a:solidFill>
                <a:srgbClr val="4678B6"/>
              </a:solidFill>
            </a:endParaRPr>
          </a:p>
          <a:p>
            <a:r>
              <a:rPr kumimoji="1" lang="en-US" altLang="ko-KR" sz="6000" dirty="0">
                <a:solidFill>
                  <a:srgbClr val="4678B6"/>
                </a:solidFill>
              </a:rPr>
              <a:t>	</a:t>
            </a:r>
            <a:r>
              <a:rPr kumimoji="1" lang="ko-KR" altLang="en-US" sz="6000" dirty="0">
                <a:solidFill>
                  <a:srgbClr val="4678B6"/>
                </a:solidFill>
              </a:rPr>
              <a:t> 도움이 되는 </a:t>
            </a:r>
            <a:r>
              <a:rPr kumimoji="1" lang="ko-KR" altLang="en-US" sz="6000" b="1" dirty="0">
                <a:solidFill>
                  <a:srgbClr val="4678B6"/>
                </a:solidFill>
              </a:rPr>
              <a:t>음성</a:t>
            </a:r>
            <a:r>
              <a:rPr kumimoji="1" lang="en-US" altLang="ko-KR" sz="6000" b="1" dirty="0">
                <a:solidFill>
                  <a:srgbClr val="4678B6"/>
                </a:solidFill>
              </a:rPr>
              <a:t> </a:t>
            </a:r>
            <a:r>
              <a:rPr kumimoji="1" lang="ko-KR" altLang="en-US" sz="6000" b="1" dirty="0">
                <a:solidFill>
                  <a:srgbClr val="4678B6"/>
                </a:solidFill>
              </a:rPr>
              <a:t>편집</a:t>
            </a:r>
            <a:r>
              <a:rPr kumimoji="1" lang="en-US" altLang="ko-KR" sz="6000" b="1" dirty="0">
                <a:solidFill>
                  <a:srgbClr val="4678B6"/>
                </a:solidFill>
              </a:rPr>
              <a:t>(</a:t>
            </a:r>
            <a:r>
              <a:rPr kumimoji="1" lang="ko-KR" altLang="en-US" sz="6000" b="1" dirty="0">
                <a:solidFill>
                  <a:srgbClr val="4678B6"/>
                </a:solidFill>
              </a:rPr>
              <a:t>대체</a:t>
            </a:r>
            <a:r>
              <a:rPr kumimoji="1" lang="en-US" altLang="ko-KR" sz="6000" b="1" dirty="0">
                <a:solidFill>
                  <a:srgbClr val="4678B6"/>
                </a:solidFill>
              </a:rPr>
              <a:t>)</a:t>
            </a:r>
            <a:r>
              <a:rPr kumimoji="1" lang="ko-KR" altLang="en-US" sz="6000" b="1" dirty="0">
                <a:solidFill>
                  <a:srgbClr val="4678B6"/>
                </a:solidFill>
              </a:rPr>
              <a:t> 프로그램 </a:t>
            </a:r>
            <a:r>
              <a:rPr kumimoji="1" lang="ko-KR" altLang="en-US" sz="6000" dirty="0">
                <a:solidFill>
                  <a:srgbClr val="4678B6"/>
                </a:solidFill>
              </a:rPr>
              <a:t>제작</a:t>
            </a:r>
            <a:endParaRPr kumimoji="1" lang="en-US" altLang="ko-KR" sz="6000" dirty="0">
              <a:solidFill>
                <a:srgbClr val="4678B6"/>
              </a:solidFill>
            </a:endParaRPr>
          </a:p>
        </p:txBody>
      </p:sp>
      <p:sp>
        <p:nvSpPr>
          <p:cNvPr id="10" name="아래쪽 화살표[D] 9">
            <a:extLst>
              <a:ext uri="{FF2B5EF4-FFF2-40B4-BE49-F238E27FC236}">
                <a16:creationId xmlns:a16="http://schemas.microsoft.com/office/drawing/2014/main" id="{3291FC04-9C5A-CA67-641B-31F2A667C11D}"/>
              </a:ext>
            </a:extLst>
          </p:cNvPr>
          <p:cNvSpPr/>
          <p:nvPr/>
        </p:nvSpPr>
        <p:spPr>
          <a:xfrm>
            <a:off x="7694738" y="5751793"/>
            <a:ext cx="990600" cy="1066800"/>
          </a:xfrm>
          <a:prstGeom prst="downArrow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94189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12344</TotalTime>
  <Words>501</Words>
  <Application>Microsoft Macintosh PowerPoint</Application>
  <PresentationFormat>사용자 지정</PresentationFormat>
  <Paragraphs>128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Gothic A1 Light Bold</vt:lpstr>
      <vt:lpstr>Calibri</vt:lpstr>
      <vt:lpstr>Arial</vt:lpstr>
      <vt:lpstr>Segoe UI</vt:lpstr>
      <vt:lpstr>맑은 고딕</vt:lpstr>
      <vt:lpstr>Gothic A1 Bold Bold</vt:lpstr>
      <vt:lpstr>Now Bold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 재우</cp:lastModifiedBy>
  <cp:revision>26</cp:revision>
  <dcterms:created xsi:type="dcterms:W3CDTF">2006-08-16T00:00:00Z</dcterms:created>
  <dcterms:modified xsi:type="dcterms:W3CDTF">2022-11-30T12:28:30Z</dcterms:modified>
  <dc:identifier>DAFOPpkLgBg</dc:identifier>
</cp:coreProperties>
</file>

<file path=docProps/thumbnail.jpeg>
</file>